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handoutMasterIdLst>
    <p:handoutMasterId r:id="rId36"/>
  </p:handoutMasterIdLst>
  <p:sldIdLst>
    <p:sldId id="344" r:id="rId2"/>
    <p:sldId id="385" r:id="rId3"/>
    <p:sldId id="384" r:id="rId4"/>
    <p:sldId id="274" r:id="rId5"/>
    <p:sldId id="275" r:id="rId6"/>
    <p:sldId id="276" r:id="rId7"/>
    <p:sldId id="282" r:id="rId8"/>
    <p:sldId id="281" r:id="rId9"/>
    <p:sldId id="357" r:id="rId10"/>
    <p:sldId id="277" r:id="rId11"/>
    <p:sldId id="359" r:id="rId12"/>
    <p:sldId id="279" r:id="rId13"/>
    <p:sldId id="283" r:id="rId14"/>
    <p:sldId id="358" r:id="rId15"/>
    <p:sldId id="360" r:id="rId16"/>
    <p:sldId id="284" r:id="rId17"/>
    <p:sldId id="286" r:id="rId18"/>
    <p:sldId id="288" r:id="rId19"/>
    <p:sldId id="383" r:id="rId20"/>
    <p:sldId id="361" r:id="rId21"/>
    <p:sldId id="362" r:id="rId22"/>
    <p:sldId id="366" r:id="rId23"/>
    <p:sldId id="367" r:id="rId24"/>
    <p:sldId id="380" r:id="rId25"/>
    <p:sldId id="381" r:id="rId26"/>
    <p:sldId id="290" r:id="rId27"/>
    <p:sldId id="291" r:id="rId28"/>
    <p:sldId id="308" r:id="rId29"/>
    <p:sldId id="292" r:id="rId30"/>
    <p:sldId id="298" r:id="rId31"/>
    <p:sldId id="364" r:id="rId32"/>
    <p:sldId id="339" r:id="rId33"/>
    <p:sldId id="382" r:id="rId34"/>
  </p:sldIdLst>
  <p:sldSz cx="9144000" cy="6858000" type="screen4x3"/>
  <p:notesSz cx="7315200" cy="96012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99"/>
    <a:srgbClr val="000099"/>
    <a:srgbClr val="0000CC"/>
    <a:srgbClr val="0000FF"/>
    <a:srgbClr val="EBFFFF"/>
    <a:srgbClr val="A50021"/>
    <a:srgbClr val="FF0000"/>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3071" autoAdjust="0"/>
    <p:restoredTop sz="94668" autoAdjust="0"/>
  </p:normalViewPr>
  <p:slideViewPr>
    <p:cSldViewPr>
      <p:cViewPr varScale="1">
        <p:scale>
          <a:sx n="95" d="100"/>
          <a:sy n="95" d="100"/>
        </p:scale>
        <p:origin x="-600" y="-1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notesMaster" Target="notesMasters/notesMaster1.xml"/><Relationship Id="rId36" Type="http://schemas.openxmlformats.org/officeDocument/2006/relationships/handoutMaster" Target="handoutMasters/handoutMaster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printerSettings" Target="printerSettings/printerSettings1.bin"/><Relationship Id="rId38" Type="http://schemas.openxmlformats.org/officeDocument/2006/relationships/presProps" Target="presProps.xml"/><Relationship Id="rId39" Type="http://schemas.openxmlformats.org/officeDocument/2006/relationships/viewProps" Target="viewProps.xml"/><Relationship Id="rId40" Type="http://schemas.openxmlformats.org/officeDocument/2006/relationships/theme" Target="theme/theme1.xml"/><Relationship Id="rId41"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defTabSz="966788">
              <a:defRPr sz="1300"/>
            </a:lvl1pPr>
          </a:lstStyle>
          <a:p>
            <a:pPr>
              <a:defRPr/>
            </a:pPr>
            <a:endParaRPr lang="en-US"/>
          </a:p>
        </p:txBody>
      </p:sp>
      <p:sp>
        <p:nvSpPr>
          <p:cNvPr id="59395" name="Rectangle 3"/>
          <p:cNvSpPr>
            <a:spLocks noGrp="1" noChangeArrowheads="1"/>
          </p:cNvSpPr>
          <p:nvPr>
            <p:ph type="dt" sz="quarter" idx="1"/>
          </p:nvPr>
        </p:nvSpPr>
        <p:spPr bwMode="auto">
          <a:xfrm>
            <a:off x="4143375"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defTabSz="966788">
              <a:defRPr sz="1300"/>
            </a:lvl1pPr>
          </a:lstStyle>
          <a:p>
            <a:pPr>
              <a:defRPr/>
            </a:pPr>
            <a:endParaRPr lang="en-US"/>
          </a:p>
        </p:txBody>
      </p:sp>
      <p:sp>
        <p:nvSpPr>
          <p:cNvPr id="59396" name="Rectangle 4"/>
          <p:cNvSpPr>
            <a:spLocks noGrp="1" noChangeArrowheads="1"/>
          </p:cNvSpPr>
          <p:nvPr>
            <p:ph type="ftr" sz="quarter" idx="2"/>
          </p:nvPr>
        </p:nvSpPr>
        <p:spPr bwMode="auto">
          <a:xfrm>
            <a:off x="0"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defTabSz="966788">
              <a:defRPr sz="1300"/>
            </a:lvl1pPr>
          </a:lstStyle>
          <a:p>
            <a:pPr>
              <a:defRPr/>
            </a:pPr>
            <a:r>
              <a:rPr lang="en-US"/>
              <a:t>© Regan Ross 2007</a:t>
            </a:r>
          </a:p>
        </p:txBody>
      </p:sp>
      <p:sp>
        <p:nvSpPr>
          <p:cNvPr id="59397" name="Rectangle 5"/>
          <p:cNvSpPr>
            <a:spLocks noGrp="1" noChangeArrowheads="1"/>
          </p:cNvSpPr>
          <p:nvPr>
            <p:ph type="sldNum" sz="quarter" idx="3"/>
          </p:nvPr>
        </p:nvSpPr>
        <p:spPr bwMode="auto">
          <a:xfrm>
            <a:off x="4143375"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defTabSz="966788">
              <a:defRPr sz="1300"/>
            </a:lvl1pPr>
          </a:lstStyle>
          <a:p>
            <a:pPr>
              <a:defRPr/>
            </a:pPr>
            <a:fld id="{808980B7-AEED-469E-8DA6-A18A738A8F41}" type="slidenum">
              <a:rPr lang="en-US"/>
              <a:pPr>
                <a:defRPr/>
              </a:pPr>
              <a:t>‹#›</a:t>
            </a:fld>
            <a:endParaRPr lang="en-US"/>
          </a:p>
        </p:txBody>
      </p:sp>
    </p:spTree>
    <p:extLst>
      <p:ext uri="{BB962C8B-B14F-4D97-AF65-F5344CB8AC3E}">
        <p14:creationId xmlns:p14="http://schemas.microsoft.com/office/powerpoint/2010/main" val="19440739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2466"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defTabSz="966788">
              <a:defRPr sz="1300"/>
            </a:lvl1pPr>
          </a:lstStyle>
          <a:p>
            <a:pPr>
              <a:defRPr/>
            </a:pPr>
            <a:endParaRPr lang="en-US"/>
          </a:p>
        </p:txBody>
      </p:sp>
      <p:sp>
        <p:nvSpPr>
          <p:cNvPr id="62467" name="Rectangle 3"/>
          <p:cNvSpPr>
            <a:spLocks noGrp="1" noChangeArrowheads="1"/>
          </p:cNvSpPr>
          <p:nvPr>
            <p:ph type="dt" idx="1"/>
          </p:nvPr>
        </p:nvSpPr>
        <p:spPr bwMode="auto">
          <a:xfrm>
            <a:off x="4143375"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defTabSz="966788">
              <a:defRPr sz="1300"/>
            </a:lvl1pPr>
          </a:lstStyle>
          <a:p>
            <a:pPr>
              <a:defRPr/>
            </a:pPr>
            <a:endParaRPr lang="en-US"/>
          </a:p>
        </p:txBody>
      </p:sp>
      <p:sp>
        <p:nvSpPr>
          <p:cNvPr id="34820" name="Rectangle 4"/>
          <p:cNvSpPr>
            <a:spLocks noGrp="1" noRot="1" noChangeAspect="1" noChangeArrowheads="1" noTextEdit="1"/>
          </p:cNvSpPr>
          <p:nvPr>
            <p:ph type="sldImg" idx="2"/>
          </p:nvPr>
        </p:nvSpPr>
        <p:spPr bwMode="auto">
          <a:xfrm>
            <a:off x="1257300" y="720725"/>
            <a:ext cx="4800600" cy="3600450"/>
          </a:xfrm>
          <a:prstGeom prst="rect">
            <a:avLst/>
          </a:prstGeom>
          <a:noFill/>
          <a:ln w="9525">
            <a:solidFill>
              <a:srgbClr val="000000"/>
            </a:solidFill>
            <a:miter lim="800000"/>
            <a:headEnd/>
            <a:tailEnd/>
          </a:ln>
        </p:spPr>
      </p:sp>
      <p:sp>
        <p:nvSpPr>
          <p:cNvPr id="62469" name="Rectangle 5"/>
          <p:cNvSpPr>
            <a:spLocks noGrp="1" noChangeArrowheads="1"/>
          </p:cNvSpPr>
          <p:nvPr>
            <p:ph type="body" sz="quarter" idx="3"/>
          </p:nvPr>
        </p:nvSpPr>
        <p:spPr bwMode="auto">
          <a:xfrm>
            <a:off x="731838" y="4560888"/>
            <a:ext cx="5851525" cy="4319587"/>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2470" name="Rectangle 6"/>
          <p:cNvSpPr>
            <a:spLocks noGrp="1" noChangeArrowheads="1"/>
          </p:cNvSpPr>
          <p:nvPr>
            <p:ph type="ftr" sz="quarter" idx="4"/>
          </p:nvPr>
        </p:nvSpPr>
        <p:spPr bwMode="auto">
          <a:xfrm>
            <a:off x="0"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defTabSz="966788">
              <a:defRPr sz="1300"/>
            </a:lvl1pPr>
          </a:lstStyle>
          <a:p>
            <a:pPr>
              <a:defRPr/>
            </a:pPr>
            <a:r>
              <a:rPr lang="en-US"/>
              <a:t>© Regan Ross 2007</a:t>
            </a:r>
          </a:p>
        </p:txBody>
      </p:sp>
      <p:sp>
        <p:nvSpPr>
          <p:cNvPr id="62471" name="Rectangle 7"/>
          <p:cNvSpPr>
            <a:spLocks noGrp="1" noChangeArrowheads="1"/>
          </p:cNvSpPr>
          <p:nvPr>
            <p:ph type="sldNum" sz="quarter" idx="5"/>
          </p:nvPr>
        </p:nvSpPr>
        <p:spPr bwMode="auto">
          <a:xfrm>
            <a:off x="4143375"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defTabSz="966788">
              <a:defRPr sz="1300"/>
            </a:lvl1pPr>
          </a:lstStyle>
          <a:p>
            <a:pPr>
              <a:defRPr/>
            </a:pPr>
            <a:fld id="{377A66D7-48C3-4F73-B40C-9D82B300E5FE}" type="slidenum">
              <a:rPr lang="en-US"/>
              <a:pPr>
                <a:defRPr/>
              </a:pPr>
              <a:t>‹#›</a:t>
            </a:fld>
            <a:endParaRPr lang="en-US"/>
          </a:p>
        </p:txBody>
      </p:sp>
    </p:spTree>
    <p:extLst>
      <p:ext uri="{BB962C8B-B14F-4D97-AF65-F5344CB8AC3E}">
        <p14:creationId xmlns:p14="http://schemas.microsoft.com/office/powerpoint/2010/main" val="4047947106"/>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CA"/>
          </a:p>
        </p:txBody>
      </p:sp>
    </p:spTree>
  </p:cSld>
  <p:clrMapOvr>
    <a:masterClrMapping/>
  </p:clrMapOvr>
  <p:transition xmlns:p14="http://schemas.microsoft.com/office/powerpoint/2010/mai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Tree>
  </p:cSld>
  <p:clrMapOvr>
    <a:masterClrMapping/>
  </p:clrMapOvr>
  <p:transition xmlns:p14="http://schemas.microsoft.com/office/powerpoint/2010/mai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29413" y="260350"/>
            <a:ext cx="2090737" cy="6192838"/>
          </a:xfrm>
        </p:spPr>
        <p:txBody>
          <a:bodyPr vert="eaVert"/>
          <a:lstStyle/>
          <a:p>
            <a:r>
              <a:rPr lang="en-US" smtClean="0"/>
              <a:t>Click to edit Master title style</a:t>
            </a:r>
            <a:endParaRPr lang="en-CA"/>
          </a:p>
        </p:txBody>
      </p:sp>
      <p:sp>
        <p:nvSpPr>
          <p:cNvPr id="3" name="Vertical Text Placeholder 2"/>
          <p:cNvSpPr>
            <a:spLocks noGrp="1"/>
          </p:cNvSpPr>
          <p:nvPr>
            <p:ph type="body" orient="vert" idx="1"/>
          </p:nvPr>
        </p:nvSpPr>
        <p:spPr>
          <a:xfrm>
            <a:off x="457200" y="260350"/>
            <a:ext cx="6119813" cy="6192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Tree>
  </p:cSld>
  <p:clrMapOvr>
    <a:masterClrMapping/>
  </p:clrMapOvr>
  <p:transition xmlns:p14="http://schemas.microsoft.com/office/powerpoint/2010/mai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Tree>
  </p:cSld>
  <p:clrMapOvr>
    <a:masterClrMapping/>
  </p:clrMapOvr>
  <p:transition xmlns:p14="http://schemas.microsoft.com/office/powerpoint/2010/mai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sz="half" idx="1"/>
          </p:nvPr>
        </p:nvSpPr>
        <p:spPr>
          <a:xfrm>
            <a:off x="457200" y="1600200"/>
            <a:ext cx="4105275" cy="48529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4714875" y="1600200"/>
            <a:ext cx="4105275" cy="48529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Tree>
  </p:cSld>
  <p:clrMapOvr>
    <a:masterClrMapping/>
  </p:clrMapOvr>
  <p:transition xmlns:p14="http://schemas.microsoft.com/office/powerpoint/2010/mai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Tree>
  </p:cSld>
  <p:clrMapOvr>
    <a:masterClrMapping/>
  </p:clrMapOvr>
  <p:transition xmlns:p14="http://schemas.microsoft.com/office/powerpoint/2010/mai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Tree>
  </p:cSld>
  <p:clrMapOvr>
    <a:masterClrMapping/>
  </p:clrMapOvr>
  <p:transition xmlns:p14="http://schemas.microsoft.com/office/powerpoint/2010/mai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CA"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zoom/>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4" Type="http://schemas.openxmlformats.org/officeDocument/2006/relationships/image" Target="../media/image2.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619250" y="260350"/>
            <a:ext cx="5905500" cy="12239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a:t>
            </a:r>
          </a:p>
        </p:txBody>
      </p:sp>
      <p:sp>
        <p:nvSpPr>
          <p:cNvPr id="1027" name="Rectangle 3"/>
          <p:cNvSpPr>
            <a:spLocks noGrp="1" noChangeArrowheads="1"/>
          </p:cNvSpPr>
          <p:nvPr>
            <p:ph type="body" idx="1"/>
          </p:nvPr>
        </p:nvSpPr>
        <p:spPr bwMode="auto">
          <a:xfrm>
            <a:off x="457200" y="1600200"/>
            <a:ext cx="8362950" cy="48529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1028" name="Picture 7" descr="CM - Logo"/>
          <p:cNvPicPr>
            <a:picLocks noChangeAspect="1" noChangeArrowheads="1"/>
          </p:cNvPicPr>
          <p:nvPr/>
        </p:nvPicPr>
        <p:blipFill>
          <a:blip r:embed="rId13" cstate="print"/>
          <a:srcRect/>
          <a:stretch>
            <a:fillRect/>
          </a:stretch>
        </p:blipFill>
        <p:spPr bwMode="auto">
          <a:xfrm>
            <a:off x="7812088" y="188913"/>
            <a:ext cx="1081087" cy="1027112"/>
          </a:xfrm>
          <a:prstGeom prst="rect">
            <a:avLst/>
          </a:prstGeom>
          <a:noFill/>
          <a:ln w="9525">
            <a:noFill/>
            <a:miter lim="800000"/>
            <a:headEnd/>
            <a:tailEnd/>
          </a:ln>
        </p:spPr>
      </p:pic>
      <p:sp>
        <p:nvSpPr>
          <p:cNvPr id="1032" name="Text Box 8"/>
          <p:cNvSpPr txBox="1">
            <a:spLocks noChangeArrowheads="1"/>
          </p:cNvSpPr>
          <p:nvPr/>
        </p:nvSpPr>
        <p:spPr bwMode="auto">
          <a:xfrm>
            <a:off x="7559675" y="1196975"/>
            <a:ext cx="1584325" cy="274638"/>
          </a:xfrm>
          <a:prstGeom prst="rect">
            <a:avLst/>
          </a:prstGeom>
          <a:noFill/>
          <a:ln w="9525">
            <a:noFill/>
            <a:miter lim="800000"/>
            <a:headEnd/>
            <a:tailEnd/>
          </a:ln>
          <a:effectLst/>
        </p:spPr>
        <p:txBody>
          <a:bodyPr>
            <a:spAutoFit/>
          </a:bodyPr>
          <a:lstStyle/>
          <a:p>
            <a:pPr>
              <a:defRPr/>
            </a:pPr>
            <a:r>
              <a:rPr lang="en-US" sz="900" b="1" i="1">
                <a:latin typeface="Verdana" pitchFamily="34" charset="0"/>
              </a:rPr>
              <a:t>The</a:t>
            </a:r>
            <a:r>
              <a:rPr lang="en-US" sz="1200" b="1" i="1">
                <a:latin typeface="Verdana" pitchFamily="34" charset="0"/>
              </a:rPr>
              <a:t> Civic Mirror</a:t>
            </a:r>
          </a:p>
        </p:txBody>
      </p:sp>
      <p:pic>
        <p:nvPicPr>
          <p:cNvPr id="1030" name="Picture 9" descr="Actio-Ed LOGO (no inc"/>
          <p:cNvPicPr>
            <a:picLocks noChangeAspect="1" noChangeArrowheads="1"/>
          </p:cNvPicPr>
          <p:nvPr/>
        </p:nvPicPr>
        <p:blipFill>
          <a:blip r:embed="rId14" cstate="print"/>
          <a:srcRect/>
          <a:stretch>
            <a:fillRect/>
          </a:stretch>
        </p:blipFill>
        <p:spPr bwMode="auto">
          <a:xfrm>
            <a:off x="0" y="188913"/>
            <a:ext cx="1368425" cy="1217612"/>
          </a:xfrm>
          <a:prstGeom prst="rect">
            <a:avLst/>
          </a:prstGeom>
          <a:noFill/>
          <a:ln w="9525">
            <a:noFill/>
            <a:miter lim="800000"/>
            <a:headEnd/>
            <a:tailEnd/>
          </a:ln>
        </p:spPr>
      </p:pic>
      <p:sp>
        <p:nvSpPr>
          <p:cNvPr id="1035" name="Text Box 11"/>
          <p:cNvSpPr txBox="1">
            <a:spLocks noChangeArrowheads="1"/>
          </p:cNvSpPr>
          <p:nvPr userDrawn="1"/>
        </p:nvSpPr>
        <p:spPr bwMode="auto">
          <a:xfrm>
            <a:off x="5867400" y="6524625"/>
            <a:ext cx="3097213" cy="366713"/>
          </a:xfrm>
          <a:prstGeom prst="rect">
            <a:avLst/>
          </a:prstGeom>
          <a:noFill/>
          <a:ln w="9525">
            <a:noFill/>
            <a:miter lim="800000"/>
            <a:headEnd/>
            <a:tailEnd/>
          </a:ln>
          <a:effectLst/>
        </p:spPr>
        <p:txBody>
          <a:bodyPr>
            <a:spAutoFit/>
          </a:bodyPr>
          <a:lstStyle/>
          <a:p>
            <a:pPr>
              <a:spcBef>
                <a:spcPct val="50000"/>
              </a:spcBef>
              <a:defRPr/>
            </a:pPr>
            <a:endParaRPr lang="en-US"/>
          </a:p>
        </p:txBody>
      </p:sp>
      <p:sp>
        <p:nvSpPr>
          <p:cNvPr id="1036" name="Text Box 12"/>
          <p:cNvSpPr txBox="1">
            <a:spLocks noChangeArrowheads="1"/>
          </p:cNvSpPr>
          <p:nvPr userDrawn="1"/>
        </p:nvSpPr>
        <p:spPr bwMode="auto">
          <a:xfrm>
            <a:off x="6838950" y="6491288"/>
            <a:ext cx="2305050" cy="366712"/>
          </a:xfrm>
          <a:prstGeom prst="rect">
            <a:avLst/>
          </a:prstGeom>
          <a:noFill/>
          <a:ln w="9525">
            <a:noFill/>
            <a:miter lim="800000"/>
            <a:headEnd/>
            <a:tailEnd/>
          </a:ln>
          <a:effectLst/>
        </p:spPr>
        <p:txBody>
          <a:bodyPr>
            <a:spAutoFit/>
          </a:bodyPr>
          <a:lstStyle/>
          <a:p>
            <a:pPr>
              <a:spcBef>
                <a:spcPct val="50000"/>
              </a:spcBef>
              <a:defRPr/>
            </a:pPr>
            <a:r>
              <a:rPr lang="en-US">
                <a:latin typeface="Arial Black" pitchFamily="34" charset="0"/>
              </a:rPr>
              <a:t>civicmirror.com</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xmlns:p14="http://schemas.microsoft.com/office/powerpoint/2010/main">
    <p:zoom/>
  </p:transition>
  <p:txStyles>
    <p:titleStyle>
      <a:lvl1pPr algn="ctr" rtl="0" eaLnBrk="0" fontAlgn="base" hangingPunct="0">
        <a:spcBef>
          <a:spcPct val="0"/>
        </a:spcBef>
        <a:spcAft>
          <a:spcPct val="0"/>
        </a:spcAft>
        <a:defRPr sz="3200" b="1">
          <a:solidFill>
            <a:srgbClr val="003399"/>
          </a:solidFill>
          <a:latin typeface="+mj-lt"/>
          <a:ea typeface="+mj-ea"/>
          <a:cs typeface="+mj-cs"/>
        </a:defRPr>
      </a:lvl1pPr>
      <a:lvl2pPr algn="ctr" rtl="0" eaLnBrk="0" fontAlgn="base" hangingPunct="0">
        <a:spcBef>
          <a:spcPct val="0"/>
        </a:spcBef>
        <a:spcAft>
          <a:spcPct val="0"/>
        </a:spcAft>
        <a:defRPr sz="3200" b="1">
          <a:solidFill>
            <a:srgbClr val="003399"/>
          </a:solidFill>
          <a:latin typeface="Tahoma" pitchFamily="34" charset="0"/>
        </a:defRPr>
      </a:lvl2pPr>
      <a:lvl3pPr algn="ctr" rtl="0" eaLnBrk="0" fontAlgn="base" hangingPunct="0">
        <a:spcBef>
          <a:spcPct val="0"/>
        </a:spcBef>
        <a:spcAft>
          <a:spcPct val="0"/>
        </a:spcAft>
        <a:defRPr sz="3200" b="1">
          <a:solidFill>
            <a:srgbClr val="003399"/>
          </a:solidFill>
          <a:latin typeface="Tahoma" pitchFamily="34" charset="0"/>
        </a:defRPr>
      </a:lvl3pPr>
      <a:lvl4pPr algn="ctr" rtl="0" eaLnBrk="0" fontAlgn="base" hangingPunct="0">
        <a:spcBef>
          <a:spcPct val="0"/>
        </a:spcBef>
        <a:spcAft>
          <a:spcPct val="0"/>
        </a:spcAft>
        <a:defRPr sz="3200" b="1">
          <a:solidFill>
            <a:srgbClr val="003399"/>
          </a:solidFill>
          <a:latin typeface="Tahoma" pitchFamily="34" charset="0"/>
        </a:defRPr>
      </a:lvl4pPr>
      <a:lvl5pPr algn="ctr" rtl="0" eaLnBrk="0" fontAlgn="base" hangingPunct="0">
        <a:spcBef>
          <a:spcPct val="0"/>
        </a:spcBef>
        <a:spcAft>
          <a:spcPct val="0"/>
        </a:spcAft>
        <a:defRPr sz="3200" b="1">
          <a:solidFill>
            <a:srgbClr val="003399"/>
          </a:solidFill>
          <a:latin typeface="Tahoma" pitchFamily="34" charset="0"/>
        </a:defRPr>
      </a:lvl5pPr>
      <a:lvl6pPr marL="457200" algn="ctr" rtl="0" fontAlgn="base">
        <a:spcBef>
          <a:spcPct val="0"/>
        </a:spcBef>
        <a:spcAft>
          <a:spcPct val="0"/>
        </a:spcAft>
        <a:defRPr sz="3200" b="1">
          <a:solidFill>
            <a:srgbClr val="003399"/>
          </a:solidFill>
          <a:latin typeface="Tahoma" pitchFamily="34" charset="0"/>
        </a:defRPr>
      </a:lvl6pPr>
      <a:lvl7pPr marL="914400" algn="ctr" rtl="0" fontAlgn="base">
        <a:spcBef>
          <a:spcPct val="0"/>
        </a:spcBef>
        <a:spcAft>
          <a:spcPct val="0"/>
        </a:spcAft>
        <a:defRPr sz="3200" b="1">
          <a:solidFill>
            <a:srgbClr val="003399"/>
          </a:solidFill>
          <a:latin typeface="Tahoma" pitchFamily="34" charset="0"/>
        </a:defRPr>
      </a:lvl7pPr>
      <a:lvl8pPr marL="1371600" algn="ctr" rtl="0" fontAlgn="base">
        <a:spcBef>
          <a:spcPct val="0"/>
        </a:spcBef>
        <a:spcAft>
          <a:spcPct val="0"/>
        </a:spcAft>
        <a:defRPr sz="3200" b="1">
          <a:solidFill>
            <a:srgbClr val="003399"/>
          </a:solidFill>
          <a:latin typeface="Tahoma" pitchFamily="34" charset="0"/>
        </a:defRPr>
      </a:lvl8pPr>
      <a:lvl9pPr marL="1828800" algn="ctr" rtl="0" fontAlgn="base">
        <a:spcBef>
          <a:spcPct val="0"/>
        </a:spcBef>
        <a:spcAft>
          <a:spcPct val="0"/>
        </a:spcAft>
        <a:defRPr sz="3200" b="1">
          <a:solidFill>
            <a:srgbClr val="003399"/>
          </a:solidFill>
          <a:latin typeface="Tahoma" pitchFamily="34" charset="0"/>
        </a:defRPr>
      </a:lvl9pPr>
    </p:titleStyle>
    <p:bodyStyle>
      <a:lvl1pPr marL="342900" indent="-342900" algn="l" rtl="0" eaLnBrk="0" fontAlgn="base" hangingPunct="0">
        <a:spcBef>
          <a:spcPct val="20000"/>
        </a:spcBef>
        <a:spcAft>
          <a:spcPct val="0"/>
        </a:spcAft>
        <a:buChar char="•"/>
        <a:defRPr sz="2400">
          <a:solidFill>
            <a:srgbClr val="003399"/>
          </a:solidFill>
          <a:latin typeface="+mn-lt"/>
          <a:ea typeface="+mn-ea"/>
          <a:cs typeface="+mn-cs"/>
        </a:defRPr>
      </a:lvl1pPr>
      <a:lvl2pPr marL="742950" indent="-285750" algn="l" rtl="0" eaLnBrk="0" fontAlgn="base" hangingPunct="0">
        <a:spcBef>
          <a:spcPct val="20000"/>
        </a:spcBef>
        <a:spcAft>
          <a:spcPct val="0"/>
        </a:spcAft>
        <a:buChar char="–"/>
        <a:defRPr sz="2000">
          <a:solidFill>
            <a:srgbClr val="003399"/>
          </a:solidFill>
          <a:latin typeface="+mn-lt"/>
        </a:defRPr>
      </a:lvl2pPr>
      <a:lvl3pPr marL="1143000" indent="-228600" algn="l" rtl="0" eaLnBrk="0" fontAlgn="base" hangingPunct="0">
        <a:spcBef>
          <a:spcPct val="20000"/>
        </a:spcBef>
        <a:spcAft>
          <a:spcPct val="0"/>
        </a:spcAft>
        <a:buChar char="•"/>
        <a:defRPr>
          <a:solidFill>
            <a:srgbClr val="003399"/>
          </a:solidFill>
          <a:latin typeface="+mn-lt"/>
        </a:defRPr>
      </a:lvl3pPr>
      <a:lvl4pPr marL="1600200" indent="-228600" algn="l" rtl="0" eaLnBrk="0" fontAlgn="base" hangingPunct="0">
        <a:spcBef>
          <a:spcPct val="20000"/>
        </a:spcBef>
        <a:spcAft>
          <a:spcPct val="0"/>
        </a:spcAft>
        <a:buChar char="–"/>
        <a:defRPr sz="1600">
          <a:solidFill>
            <a:srgbClr val="003399"/>
          </a:solidFill>
          <a:latin typeface="+mn-lt"/>
        </a:defRPr>
      </a:lvl4pPr>
      <a:lvl5pPr marL="2057400" indent="-228600" algn="l" rtl="0" eaLnBrk="0" fontAlgn="base" hangingPunct="0">
        <a:spcBef>
          <a:spcPct val="20000"/>
        </a:spcBef>
        <a:spcAft>
          <a:spcPct val="0"/>
        </a:spcAft>
        <a:buChar char="»"/>
        <a:defRPr sz="1600">
          <a:solidFill>
            <a:srgbClr val="003399"/>
          </a:solidFill>
          <a:latin typeface="+mn-lt"/>
        </a:defRPr>
      </a:lvl5pPr>
      <a:lvl6pPr marL="2514600" indent="-228600" algn="l" rtl="0" fontAlgn="base">
        <a:spcBef>
          <a:spcPct val="20000"/>
        </a:spcBef>
        <a:spcAft>
          <a:spcPct val="0"/>
        </a:spcAft>
        <a:buChar char="»"/>
        <a:defRPr sz="1600">
          <a:solidFill>
            <a:srgbClr val="003399"/>
          </a:solidFill>
          <a:latin typeface="+mn-lt"/>
        </a:defRPr>
      </a:lvl6pPr>
      <a:lvl7pPr marL="2971800" indent="-228600" algn="l" rtl="0" fontAlgn="base">
        <a:spcBef>
          <a:spcPct val="20000"/>
        </a:spcBef>
        <a:spcAft>
          <a:spcPct val="0"/>
        </a:spcAft>
        <a:buChar char="»"/>
        <a:defRPr sz="1600">
          <a:solidFill>
            <a:srgbClr val="003399"/>
          </a:solidFill>
          <a:latin typeface="+mn-lt"/>
        </a:defRPr>
      </a:lvl7pPr>
      <a:lvl8pPr marL="3429000" indent="-228600" algn="l" rtl="0" fontAlgn="base">
        <a:spcBef>
          <a:spcPct val="20000"/>
        </a:spcBef>
        <a:spcAft>
          <a:spcPct val="0"/>
        </a:spcAft>
        <a:buChar char="»"/>
        <a:defRPr sz="1600">
          <a:solidFill>
            <a:srgbClr val="003399"/>
          </a:solidFill>
          <a:latin typeface="+mn-lt"/>
        </a:defRPr>
      </a:lvl8pPr>
      <a:lvl9pPr marL="3886200" indent="-228600" algn="l" rtl="0" fontAlgn="base">
        <a:spcBef>
          <a:spcPct val="20000"/>
        </a:spcBef>
        <a:spcAft>
          <a:spcPct val="0"/>
        </a:spcAft>
        <a:buChar char="»"/>
        <a:defRPr sz="1600">
          <a:solidFill>
            <a:srgbClr val="003399"/>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 Id="rId3"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action-ed.com/"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image" Target="../media/image8.jpeg"/><Relationship Id="rId1" Type="http://schemas.openxmlformats.org/officeDocument/2006/relationships/slideLayout" Target="../slideLayouts/slideLayout2.xml"/><Relationship Id="rId2"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3"/>
          <p:cNvSpPr>
            <a:spLocks noGrp="1" noChangeArrowheads="1"/>
          </p:cNvSpPr>
          <p:nvPr>
            <p:ph type="body" idx="1"/>
          </p:nvPr>
        </p:nvSpPr>
        <p:spPr>
          <a:xfrm>
            <a:off x="428625" y="857250"/>
            <a:ext cx="8435975" cy="2189163"/>
          </a:xfrm>
        </p:spPr>
        <p:txBody>
          <a:bodyPr/>
          <a:lstStyle/>
          <a:p>
            <a:pPr algn="ctr" eaLnBrk="1" hangingPunct="1">
              <a:buFontTx/>
              <a:buNone/>
            </a:pPr>
            <a:r>
              <a:rPr lang="en-US" sz="4000" b="1" dirty="0" smtClean="0">
                <a:solidFill>
                  <a:schemeClr val="tx1"/>
                </a:solidFill>
                <a:latin typeface="Arial Black" pitchFamily="34" charset="0"/>
              </a:rPr>
              <a:t>What Is?</a:t>
            </a:r>
          </a:p>
          <a:p>
            <a:pPr algn="ctr" eaLnBrk="1" hangingPunct="1">
              <a:buFontTx/>
              <a:buNone/>
            </a:pPr>
            <a:r>
              <a:rPr lang="en-US" sz="5400" b="1" i="1" dirty="0" smtClean="0">
                <a:solidFill>
                  <a:schemeClr val="tx1"/>
                </a:solidFill>
                <a:latin typeface="Arial Black" pitchFamily="34" charset="0"/>
              </a:rPr>
              <a:t>The Civic Mirror</a:t>
            </a:r>
          </a:p>
        </p:txBody>
      </p:sp>
      <p:pic>
        <p:nvPicPr>
          <p:cNvPr id="2051" name="Picture 4" descr="CM - Logo"/>
          <p:cNvPicPr>
            <a:picLocks noChangeAspect="1" noChangeArrowheads="1"/>
          </p:cNvPicPr>
          <p:nvPr/>
        </p:nvPicPr>
        <p:blipFill>
          <a:blip r:embed="rId2" cstate="print"/>
          <a:srcRect/>
          <a:stretch>
            <a:fillRect/>
          </a:stretch>
        </p:blipFill>
        <p:spPr bwMode="auto">
          <a:xfrm>
            <a:off x="3286125" y="2714625"/>
            <a:ext cx="2714625" cy="2582863"/>
          </a:xfrm>
          <a:prstGeom prst="rect">
            <a:avLst/>
          </a:prstGeom>
          <a:noFill/>
          <a:ln w="9525">
            <a:noFill/>
            <a:miter lim="800000"/>
            <a:headEnd/>
            <a:tailEnd/>
          </a:ln>
        </p:spPr>
      </p:pic>
      <p:sp>
        <p:nvSpPr>
          <p:cNvPr id="2052" name="Text Box 5"/>
          <p:cNvSpPr txBox="1">
            <a:spLocks noChangeArrowheads="1"/>
          </p:cNvSpPr>
          <p:nvPr/>
        </p:nvSpPr>
        <p:spPr bwMode="auto">
          <a:xfrm>
            <a:off x="1143000" y="5805488"/>
            <a:ext cx="7000875" cy="461962"/>
          </a:xfrm>
          <a:prstGeom prst="rect">
            <a:avLst/>
          </a:prstGeom>
          <a:noFill/>
          <a:ln w="9525">
            <a:noFill/>
            <a:miter lim="800000"/>
            <a:headEnd/>
            <a:tailEnd/>
          </a:ln>
        </p:spPr>
        <p:txBody>
          <a:bodyPr>
            <a:spAutoFit/>
          </a:bodyPr>
          <a:lstStyle/>
          <a:p>
            <a:pPr algn="ctr">
              <a:spcBef>
                <a:spcPct val="50000"/>
              </a:spcBef>
            </a:pPr>
            <a:r>
              <a:rPr lang="en-US" sz="2400" dirty="0">
                <a:latin typeface="Arial Black" pitchFamily="34" charset="0"/>
              </a:rPr>
              <a:t>What kind of citizen will you become?</a:t>
            </a:r>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smtClean="0"/>
              <a:t>Civic Mirror Overview</a:t>
            </a:r>
          </a:p>
        </p:txBody>
      </p:sp>
      <p:sp>
        <p:nvSpPr>
          <p:cNvPr id="27651" name="Rectangle 3"/>
          <p:cNvSpPr>
            <a:spLocks noGrp="1" noChangeArrowheads="1"/>
          </p:cNvSpPr>
          <p:nvPr>
            <p:ph type="body" idx="1"/>
          </p:nvPr>
        </p:nvSpPr>
        <p:spPr>
          <a:xfrm>
            <a:off x="142875" y="1714500"/>
            <a:ext cx="4678363" cy="3657600"/>
          </a:xfrm>
        </p:spPr>
        <p:txBody>
          <a:bodyPr/>
          <a:lstStyle/>
          <a:p>
            <a:pPr eaLnBrk="1" hangingPunct="1">
              <a:buFontTx/>
              <a:buNone/>
            </a:pPr>
            <a:r>
              <a:rPr lang="en-US" b="1" smtClean="0"/>
              <a:t>Every </a:t>
            </a:r>
            <a:r>
              <a:rPr lang="en-US" b="1" i="1" smtClean="0"/>
              <a:t>Civic Mirror </a:t>
            </a:r>
            <a:r>
              <a:rPr lang="en-US" b="1" smtClean="0"/>
              <a:t>country is a 36-Hex Map!</a:t>
            </a:r>
          </a:p>
          <a:p>
            <a:pPr eaLnBrk="1" hangingPunct="1">
              <a:buFontTx/>
              <a:buNone/>
            </a:pPr>
            <a:endParaRPr lang="en-US" b="1" smtClean="0"/>
          </a:p>
          <a:p>
            <a:pPr eaLnBrk="1" hangingPunct="1">
              <a:buFontTx/>
              <a:buNone/>
            </a:pPr>
            <a:r>
              <a:rPr lang="en-US" b="1" smtClean="0"/>
              <a:t>There exists both an economy &amp; a natural environment.</a:t>
            </a:r>
          </a:p>
          <a:p>
            <a:pPr eaLnBrk="1" hangingPunct="1">
              <a:buFontTx/>
              <a:buNone/>
            </a:pPr>
            <a:endParaRPr lang="en-US" b="1" smtClean="0"/>
          </a:p>
          <a:p>
            <a:pPr eaLnBrk="1" hangingPunct="1">
              <a:buFontTx/>
              <a:buNone/>
            </a:pPr>
            <a:r>
              <a:rPr lang="en-US" b="1" smtClean="0"/>
              <a:t>A class of students lives in ONE country, and …  </a:t>
            </a:r>
          </a:p>
          <a:p>
            <a:pPr eaLnBrk="1" hangingPunct="1">
              <a:buFontTx/>
              <a:buNone/>
            </a:pPr>
            <a:endParaRPr lang="en-US" b="1" smtClean="0"/>
          </a:p>
          <a:p>
            <a:pPr eaLnBrk="1" hangingPunct="1">
              <a:buFontTx/>
              <a:buNone/>
            </a:pPr>
            <a:r>
              <a:rPr lang="en-US" b="1" smtClean="0"/>
              <a:t>The actions of one affect all!</a:t>
            </a:r>
          </a:p>
        </p:txBody>
      </p:sp>
      <p:pic>
        <p:nvPicPr>
          <p:cNvPr id="10244" name="Picture 5" descr="hex map"/>
          <p:cNvPicPr>
            <a:picLocks noChangeAspect="1" noChangeArrowheads="1"/>
          </p:cNvPicPr>
          <p:nvPr/>
        </p:nvPicPr>
        <p:blipFill>
          <a:blip r:embed="rId2" cstate="print"/>
          <a:srcRect/>
          <a:stretch>
            <a:fillRect/>
          </a:stretch>
        </p:blipFill>
        <p:spPr bwMode="auto">
          <a:xfrm>
            <a:off x="4929188" y="1714500"/>
            <a:ext cx="3883025" cy="4679950"/>
          </a:xfrm>
          <a:prstGeom prst="rect">
            <a:avLst/>
          </a:prstGeom>
          <a:noFill/>
          <a:ln w="9525">
            <a:noFill/>
            <a:miter lim="800000"/>
            <a:headEnd/>
            <a:tailEnd/>
          </a:ln>
        </p:spPr>
      </p:pic>
      <p:pic>
        <p:nvPicPr>
          <p:cNvPr id="27654" name="Picture 6" descr="students"/>
          <p:cNvPicPr>
            <a:picLocks noChangeAspect="1" noChangeArrowheads="1"/>
          </p:cNvPicPr>
          <p:nvPr/>
        </p:nvPicPr>
        <p:blipFill>
          <a:blip r:embed="rId3" cstate="print"/>
          <a:srcRect/>
          <a:stretch>
            <a:fillRect/>
          </a:stretch>
        </p:blipFill>
        <p:spPr bwMode="auto">
          <a:xfrm>
            <a:off x="5500688" y="3429000"/>
            <a:ext cx="2592387" cy="1293813"/>
          </a:xfrm>
          <a:prstGeom prst="rect">
            <a:avLst/>
          </a:prstGeom>
          <a:noFill/>
          <a:ln w="9525">
            <a:noFill/>
            <a:miter lim="800000"/>
            <a:headEnd/>
            <a:tailEnd/>
          </a:ln>
        </p:spPr>
      </p:pic>
    </p:spTree>
  </p:cSld>
  <p:clrMapOvr>
    <a:masterClrMapping/>
  </p:clrMapOvr>
  <p:transition xmlns:p14="http://schemas.microsoft.com/office/powerpoint/2010/main">
    <p:zoom/>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animEffect transition="in" filter="blinds(horizontal)">
                                      <p:cBhvr>
                                        <p:cTn id="7" dur="500"/>
                                        <p:tgtEl>
                                          <p:spTgt spid="276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7651">
                                            <p:txEl>
                                              <p:pRg st="2" end="2"/>
                                            </p:txEl>
                                          </p:spTgt>
                                        </p:tgtEl>
                                        <p:attrNameLst>
                                          <p:attrName>style.visibility</p:attrName>
                                        </p:attrNameLst>
                                      </p:cBhvr>
                                      <p:to>
                                        <p:strVal val="visible"/>
                                      </p:to>
                                    </p:set>
                                    <p:animEffect transition="in" filter="blinds(horizontal)">
                                      <p:cBhvr>
                                        <p:cTn id="12" dur="500"/>
                                        <p:tgtEl>
                                          <p:spTgt spid="2765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7654"/>
                                        </p:tgtEl>
                                        <p:attrNameLst>
                                          <p:attrName>style.visibility</p:attrName>
                                        </p:attrNameLst>
                                      </p:cBhvr>
                                      <p:to>
                                        <p:strVal val="visible"/>
                                      </p:to>
                                    </p:set>
                                    <p:anim calcmode="lin" valueType="num">
                                      <p:cBhvr additive="base">
                                        <p:cTn id="17" dur="500" fill="hold"/>
                                        <p:tgtEl>
                                          <p:spTgt spid="27654"/>
                                        </p:tgtEl>
                                        <p:attrNameLst>
                                          <p:attrName>ppt_x</p:attrName>
                                        </p:attrNameLst>
                                      </p:cBhvr>
                                      <p:tavLst>
                                        <p:tav tm="0">
                                          <p:val>
                                            <p:strVal val="#ppt_x"/>
                                          </p:val>
                                        </p:tav>
                                        <p:tav tm="100000">
                                          <p:val>
                                            <p:strVal val="#ppt_x"/>
                                          </p:val>
                                        </p:tav>
                                      </p:tavLst>
                                    </p:anim>
                                    <p:anim calcmode="lin" valueType="num">
                                      <p:cBhvr additive="base">
                                        <p:cTn id="18" dur="500" fill="hold"/>
                                        <p:tgtEl>
                                          <p:spTgt spid="2765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27651">
                                            <p:txEl>
                                              <p:pRg st="4" end="4"/>
                                            </p:txEl>
                                          </p:spTgt>
                                        </p:tgtEl>
                                        <p:attrNameLst>
                                          <p:attrName>style.visibility</p:attrName>
                                        </p:attrNameLst>
                                      </p:cBhvr>
                                      <p:to>
                                        <p:strVal val="visible"/>
                                      </p:to>
                                    </p:set>
                                    <p:animEffect transition="in" filter="blinds(horizontal)">
                                      <p:cBhvr>
                                        <p:cTn id="23" dur="500"/>
                                        <p:tgtEl>
                                          <p:spTgt spid="27651">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27651">
                                            <p:txEl>
                                              <p:pRg st="6" end="6"/>
                                            </p:txEl>
                                          </p:spTgt>
                                        </p:tgtEl>
                                        <p:attrNameLst>
                                          <p:attrName>style.visibility</p:attrName>
                                        </p:attrNameLst>
                                      </p:cBhvr>
                                      <p:to>
                                        <p:strVal val="visible"/>
                                      </p:to>
                                    </p:set>
                                    <p:animEffect transition="in" filter="blinds(horizontal)">
                                      <p:cBhvr>
                                        <p:cTn id="28" dur="500"/>
                                        <p:tgtEl>
                                          <p:spTgt spid="2765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hex map"/>
          <p:cNvPicPr>
            <a:picLocks noChangeAspect="1" noChangeArrowheads="1"/>
          </p:cNvPicPr>
          <p:nvPr/>
        </p:nvPicPr>
        <p:blipFill>
          <a:blip r:embed="rId2" cstate="print">
            <a:lum bright="4000" contrast="-2000"/>
          </a:blip>
          <a:srcRect/>
          <a:stretch>
            <a:fillRect/>
          </a:stretch>
        </p:blipFill>
        <p:spPr bwMode="auto">
          <a:xfrm>
            <a:off x="5429250" y="1571625"/>
            <a:ext cx="3479800" cy="4351338"/>
          </a:xfrm>
          <a:prstGeom prst="rect">
            <a:avLst/>
          </a:prstGeom>
          <a:noFill/>
          <a:ln w="9525">
            <a:noFill/>
            <a:miter lim="800000"/>
            <a:headEnd/>
            <a:tailEnd/>
          </a:ln>
          <a:effectLst>
            <a:outerShdw blurRad="50800" dist="50800" dir="5400000" algn="ctr" rotWithShape="0">
              <a:srgbClr val="000000">
                <a:alpha val="47000"/>
              </a:srgbClr>
            </a:outerShdw>
          </a:effectLst>
        </p:spPr>
      </p:pic>
      <p:sp>
        <p:nvSpPr>
          <p:cNvPr id="11267" name="Rectangle 2"/>
          <p:cNvSpPr>
            <a:spLocks noGrp="1" noChangeArrowheads="1"/>
          </p:cNvSpPr>
          <p:nvPr>
            <p:ph type="title"/>
          </p:nvPr>
        </p:nvSpPr>
        <p:spPr>
          <a:xfrm>
            <a:off x="779463" y="428625"/>
            <a:ext cx="7772400" cy="544513"/>
          </a:xfrm>
        </p:spPr>
        <p:txBody>
          <a:bodyPr/>
          <a:lstStyle/>
          <a:p>
            <a:pPr eaLnBrk="1" hangingPunct="1"/>
            <a:r>
              <a:rPr lang="en-US" smtClean="0"/>
              <a:t>Civic Mirror Overview</a:t>
            </a:r>
          </a:p>
        </p:txBody>
      </p:sp>
      <p:sp>
        <p:nvSpPr>
          <p:cNvPr id="13315" name="Rectangle 3"/>
          <p:cNvSpPr>
            <a:spLocks noGrp="1" noChangeArrowheads="1"/>
          </p:cNvSpPr>
          <p:nvPr>
            <p:ph type="body" idx="1"/>
          </p:nvPr>
        </p:nvSpPr>
        <p:spPr>
          <a:xfrm>
            <a:off x="214313" y="1520825"/>
            <a:ext cx="5000625" cy="4837113"/>
          </a:xfrm>
        </p:spPr>
        <p:txBody>
          <a:bodyPr/>
          <a:lstStyle/>
          <a:p>
            <a:pPr eaLnBrk="1" hangingPunct="1">
              <a:buFontTx/>
              <a:buNone/>
              <a:defRPr/>
            </a:pPr>
            <a:r>
              <a:rPr lang="en-US" b="1" dirty="0" smtClean="0">
                <a:latin typeface="+mj-lt"/>
              </a:rPr>
              <a:t>The hex map serves as a “civic mirror.”</a:t>
            </a:r>
          </a:p>
          <a:p>
            <a:pPr eaLnBrk="1" hangingPunct="1">
              <a:buFontTx/>
              <a:buNone/>
              <a:defRPr/>
            </a:pPr>
            <a:endParaRPr lang="en-US" sz="1200" b="1" dirty="0" smtClean="0">
              <a:latin typeface="+mj-lt"/>
            </a:endParaRPr>
          </a:p>
          <a:p>
            <a:pPr eaLnBrk="1" hangingPunct="1">
              <a:buFontTx/>
              <a:buNone/>
              <a:defRPr/>
            </a:pPr>
            <a:r>
              <a:rPr lang="en-US" b="1" dirty="0" smtClean="0">
                <a:latin typeface="+mj-lt"/>
              </a:rPr>
              <a:t>As students progress through the simulation, their hex map evolves to reflect their collective struggles, political debate, and individual ups &amp; downs.</a:t>
            </a:r>
          </a:p>
          <a:p>
            <a:pPr eaLnBrk="1" hangingPunct="1">
              <a:buFontTx/>
              <a:buNone/>
              <a:defRPr/>
            </a:pPr>
            <a:endParaRPr lang="en-US" sz="1050" b="1" dirty="0" smtClean="0">
              <a:latin typeface="+mj-lt"/>
            </a:endParaRPr>
          </a:p>
          <a:p>
            <a:pPr eaLnBrk="1" hangingPunct="1">
              <a:buFontTx/>
              <a:buNone/>
              <a:defRPr/>
            </a:pPr>
            <a:r>
              <a:rPr lang="en-US" b="1" dirty="0" smtClean="0">
                <a:latin typeface="+mj-lt"/>
              </a:rPr>
              <a:t>Each hex simulates something unique about society.</a:t>
            </a:r>
          </a:p>
          <a:p>
            <a:pPr eaLnBrk="1" hangingPunct="1">
              <a:defRPr/>
            </a:pPr>
            <a:endParaRPr lang="en-US" sz="1100" dirty="0" smtClean="0">
              <a:latin typeface="Georgia" pitchFamily="18" charset="0"/>
            </a:endParaRPr>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smtClean="0"/>
              <a:t>Civic Mirror Overview</a:t>
            </a:r>
          </a:p>
        </p:txBody>
      </p:sp>
      <p:pic>
        <p:nvPicPr>
          <p:cNvPr id="29700" name="Picture 4" descr="1- wild hexes"/>
          <p:cNvPicPr>
            <a:picLocks noChangeAspect="1" noChangeArrowheads="1"/>
          </p:cNvPicPr>
          <p:nvPr/>
        </p:nvPicPr>
        <p:blipFill>
          <a:blip r:embed="rId2" cstate="print"/>
          <a:srcRect/>
          <a:stretch>
            <a:fillRect/>
          </a:stretch>
        </p:blipFill>
        <p:spPr bwMode="auto">
          <a:xfrm>
            <a:off x="1357313" y="2428875"/>
            <a:ext cx="6408737" cy="1614488"/>
          </a:xfrm>
          <a:prstGeom prst="rect">
            <a:avLst/>
          </a:prstGeom>
          <a:noFill/>
          <a:ln w="9525">
            <a:noFill/>
            <a:miter lim="800000"/>
            <a:headEnd/>
            <a:tailEnd/>
          </a:ln>
        </p:spPr>
      </p:pic>
      <p:pic>
        <p:nvPicPr>
          <p:cNvPr id="29701" name="Picture 5" descr="2 - bus"/>
          <p:cNvPicPr>
            <a:picLocks noChangeAspect="1" noChangeArrowheads="1"/>
          </p:cNvPicPr>
          <p:nvPr/>
        </p:nvPicPr>
        <p:blipFill>
          <a:blip r:embed="rId3" cstate="print"/>
          <a:srcRect/>
          <a:stretch>
            <a:fillRect/>
          </a:stretch>
        </p:blipFill>
        <p:spPr bwMode="auto">
          <a:xfrm>
            <a:off x="1357313" y="4000500"/>
            <a:ext cx="5976937" cy="1511300"/>
          </a:xfrm>
          <a:prstGeom prst="rect">
            <a:avLst/>
          </a:prstGeom>
          <a:noFill/>
          <a:ln w="9525">
            <a:noFill/>
            <a:miter lim="800000"/>
            <a:headEnd/>
            <a:tailEnd/>
          </a:ln>
        </p:spPr>
      </p:pic>
      <p:pic>
        <p:nvPicPr>
          <p:cNvPr id="29703" name="Picture 7" descr="3 - res hexes"/>
          <p:cNvPicPr>
            <a:picLocks noChangeAspect="1" noChangeArrowheads="1"/>
          </p:cNvPicPr>
          <p:nvPr/>
        </p:nvPicPr>
        <p:blipFill>
          <a:blip r:embed="rId4" cstate="print"/>
          <a:srcRect/>
          <a:stretch>
            <a:fillRect/>
          </a:stretch>
        </p:blipFill>
        <p:spPr bwMode="auto">
          <a:xfrm>
            <a:off x="1357313" y="5387975"/>
            <a:ext cx="6172200" cy="1470025"/>
          </a:xfrm>
          <a:prstGeom prst="rect">
            <a:avLst/>
          </a:prstGeom>
          <a:noFill/>
          <a:ln w="9525">
            <a:noFill/>
            <a:miter lim="800000"/>
            <a:headEnd/>
            <a:tailEnd/>
          </a:ln>
        </p:spPr>
      </p:pic>
      <p:sp>
        <p:nvSpPr>
          <p:cNvPr id="6" name="Rectangle 5"/>
          <p:cNvSpPr/>
          <p:nvPr/>
        </p:nvSpPr>
        <p:spPr>
          <a:xfrm>
            <a:off x="428625" y="1714500"/>
            <a:ext cx="7429500" cy="523875"/>
          </a:xfrm>
          <a:prstGeom prst="rect">
            <a:avLst/>
          </a:prstGeom>
        </p:spPr>
        <p:txBody>
          <a:bodyPr>
            <a:spAutoFit/>
          </a:bodyPr>
          <a:lstStyle/>
          <a:p>
            <a:pPr>
              <a:defRPr/>
            </a:pPr>
            <a:r>
              <a:rPr lang="en-US" sz="2800" b="1" dirty="0">
                <a:solidFill>
                  <a:schemeClr val="tx2"/>
                </a:solidFill>
                <a:latin typeface="+mj-lt"/>
                <a:ea typeface="Verdana" pitchFamily="34" charset="0"/>
                <a:cs typeface="Verdana" pitchFamily="34" charset="0"/>
              </a:rPr>
              <a:t>All Hexes fall into 1 of 3 categories:  </a:t>
            </a:r>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9700"/>
                                        </p:tgtEl>
                                        <p:attrNameLst>
                                          <p:attrName>style.visibility</p:attrName>
                                        </p:attrNameLst>
                                      </p:cBhvr>
                                      <p:to>
                                        <p:strVal val="visible"/>
                                      </p:to>
                                    </p:set>
                                    <p:animEffect transition="in" filter="randombar(horizontal)">
                                      <p:cBhvr>
                                        <p:cTn id="7" dur="500"/>
                                        <p:tgtEl>
                                          <p:spTgt spid="2970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9701"/>
                                        </p:tgtEl>
                                        <p:attrNameLst>
                                          <p:attrName>style.visibility</p:attrName>
                                        </p:attrNameLst>
                                      </p:cBhvr>
                                      <p:to>
                                        <p:strVal val="visible"/>
                                      </p:to>
                                    </p:set>
                                    <p:animEffect transition="in" filter="randombar(horizontal)">
                                      <p:cBhvr>
                                        <p:cTn id="12" dur="500"/>
                                        <p:tgtEl>
                                          <p:spTgt spid="29701"/>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9703"/>
                                        </p:tgtEl>
                                        <p:attrNameLst>
                                          <p:attrName>style.visibility</p:attrName>
                                        </p:attrNameLst>
                                      </p:cBhvr>
                                      <p:to>
                                        <p:strVal val="visible"/>
                                      </p:to>
                                    </p:set>
                                    <p:animEffect transition="in" filter="randombar(horizontal)">
                                      <p:cBhvr>
                                        <p:cTn id="17" dur="500"/>
                                        <p:tgtEl>
                                          <p:spTgt spid="297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smtClean="0"/>
              <a:t>Civic Mirror Overview</a:t>
            </a:r>
          </a:p>
        </p:txBody>
      </p:sp>
      <p:pic>
        <p:nvPicPr>
          <p:cNvPr id="13315" name="Picture 4" descr="4 - hex ownship"/>
          <p:cNvPicPr>
            <a:picLocks noGrp="1" noChangeAspect="1" noChangeArrowheads="1"/>
          </p:cNvPicPr>
          <p:nvPr>
            <p:ph type="body" idx="1"/>
          </p:nvPr>
        </p:nvPicPr>
        <p:blipFill>
          <a:blip r:embed="rId2" cstate="print"/>
          <a:srcRect/>
          <a:stretch>
            <a:fillRect/>
          </a:stretch>
        </p:blipFill>
        <p:spPr>
          <a:xfrm>
            <a:off x="539750" y="2060575"/>
            <a:ext cx="7570788" cy="4033838"/>
          </a:xfrm>
          <a:noFill/>
        </p:spPr>
      </p:pic>
      <p:sp>
        <p:nvSpPr>
          <p:cNvPr id="13316" name="TextBox 4"/>
          <p:cNvSpPr txBox="1">
            <a:spLocks noChangeArrowheads="1"/>
          </p:cNvSpPr>
          <p:nvPr/>
        </p:nvSpPr>
        <p:spPr bwMode="auto">
          <a:xfrm>
            <a:off x="928688" y="5572125"/>
            <a:ext cx="2714625" cy="369888"/>
          </a:xfrm>
          <a:prstGeom prst="rect">
            <a:avLst/>
          </a:prstGeom>
          <a:solidFill>
            <a:srgbClr val="EBFFFF"/>
          </a:solidFill>
          <a:ln w="9525">
            <a:noFill/>
            <a:miter lim="800000"/>
            <a:headEnd/>
            <a:tailEnd/>
          </a:ln>
        </p:spPr>
        <p:txBody>
          <a:bodyPr>
            <a:spAutoFit/>
          </a:bodyPr>
          <a:lstStyle/>
          <a:p>
            <a:r>
              <a:rPr lang="en-CA">
                <a:solidFill>
                  <a:schemeClr val="bg1"/>
                </a:solidFill>
              </a:rPr>
              <a:t>sadfasdfasfasdfasdfas</a:t>
            </a:r>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714375" y="0"/>
            <a:ext cx="7772400" cy="1144588"/>
          </a:xfrm>
        </p:spPr>
        <p:txBody>
          <a:bodyPr/>
          <a:lstStyle/>
          <a:p>
            <a:pPr eaLnBrk="1" hangingPunct="1"/>
            <a:r>
              <a:rPr lang="en-US" smtClean="0"/>
              <a:t>Civic Mirror Overview</a:t>
            </a:r>
          </a:p>
        </p:txBody>
      </p:sp>
      <p:pic>
        <p:nvPicPr>
          <p:cNvPr id="14339" name="Picture 4" descr="hex map"/>
          <p:cNvPicPr>
            <a:picLocks noGrp="1" noChangeAspect="1" noChangeArrowheads="1"/>
          </p:cNvPicPr>
          <p:nvPr>
            <p:ph type="body" idx="1"/>
          </p:nvPr>
        </p:nvPicPr>
        <p:blipFill>
          <a:blip r:embed="rId2" cstate="print"/>
          <a:srcRect/>
          <a:stretch>
            <a:fillRect/>
          </a:stretch>
        </p:blipFill>
        <p:spPr>
          <a:xfrm>
            <a:off x="4786313" y="1643063"/>
            <a:ext cx="4056062" cy="4572000"/>
          </a:xfrm>
          <a:noFill/>
        </p:spPr>
      </p:pic>
      <p:sp>
        <p:nvSpPr>
          <p:cNvPr id="4" name="TextBox 3"/>
          <p:cNvSpPr txBox="1"/>
          <p:nvPr/>
        </p:nvSpPr>
        <p:spPr>
          <a:xfrm>
            <a:off x="285750" y="1571625"/>
            <a:ext cx="4500563" cy="4986338"/>
          </a:xfrm>
          <a:prstGeom prst="rect">
            <a:avLst/>
          </a:prstGeom>
          <a:noFill/>
        </p:spPr>
        <p:txBody>
          <a:bodyPr>
            <a:spAutoFit/>
          </a:bodyPr>
          <a:lstStyle/>
          <a:p>
            <a:pPr>
              <a:defRPr/>
            </a:pPr>
            <a:r>
              <a:rPr lang="en-US" sz="2400" b="1" u="sng" dirty="0">
                <a:solidFill>
                  <a:srgbClr val="000099"/>
                </a:solidFill>
                <a:latin typeface="+mj-lt"/>
              </a:rPr>
              <a:t>A QUICK RECAP</a:t>
            </a:r>
          </a:p>
          <a:p>
            <a:pPr algn="ctr">
              <a:defRPr/>
            </a:pPr>
            <a:endParaRPr lang="en-US" sz="2400" u="sng" dirty="0">
              <a:solidFill>
                <a:srgbClr val="000099"/>
              </a:solidFill>
              <a:latin typeface="+mj-lt"/>
            </a:endParaRPr>
          </a:p>
          <a:p>
            <a:pPr>
              <a:defRPr/>
            </a:pPr>
            <a:r>
              <a:rPr lang="en-US" sz="2400" b="1" dirty="0">
                <a:solidFill>
                  <a:srgbClr val="000099"/>
                </a:solidFill>
                <a:latin typeface="+mj-lt"/>
              </a:rPr>
              <a:t>Everyone lives in the same 36-hex country</a:t>
            </a:r>
          </a:p>
          <a:p>
            <a:pPr>
              <a:defRPr/>
            </a:pPr>
            <a:endParaRPr lang="en-US" sz="2400" b="1" dirty="0">
              <a:solidFill>
                <a:srgbClr val="000099"/>
              </a:solidFill>
              <a:latin typeface="+mj-lt"/>
            </a:endParaRPr>
          </a:p>
          <a:p>
            <a:pPr>
              <a:defRPr/>
            </a:pPr>
            <a:r>
              <a:rPr lang="en-US" sz="2400" b="1" dirty="0">
                <a:solidFill>
                  <a:srgbClr val="000099"/>
                </a:solidFill>
                <a:latin typeface="+mj-lt"/>
              </a:rPr>
              <a:t>There are Wilderness, Business, &amp; Residence hexes</a:t>
            </a:r>
          </a:p>
          <a:p>
            <a:pPr>
              <a:defRPr/>
            </a:pPr>
            <a:endParaRPr lang="en-US" sz="2400" b="1" dirty="0">
              <a:solidFill>
                <a:srgbClr val="000099"/>
              </a:solidFill>
              <a:latin typeface="+mj-lt"/>
            </a:endParaRPr>
          </a:p>
          <a:p>
            <a:pPr>
              <a:defRPr/>
            </a:pPr>
            <a:r>
              <a:rPr lang="en-US" sz="2400" b="1" dirty="0">
                <a:solidFill>
                  <a:srgbClr val="000099"/>
                </a:solidFill>
                <a:latin typeface="+mj-lt"/>
              </a:rPr>
              <a:t>Everyone has a fictitious family that they need to provide for …</a:t>
            </a:r>
          </a:p>
          <a:p>
            <a:pPr>
              <a:defRPr/>
            </a:pPr>
            <a:endParaRPr lang="en-US" sz="1200" b="1" dirty="0">
              <a:solidFill>
                <a:schemeClr val="accent6"/>
              </a:solidFill>
              <a:latin typeface="+mj-lt"/>
            </a:endParaRPr>
          </a:p>
          <a:p>
            <a:pPr>
              <a:defRPr/>
            </a:pPr>
            <a:endParaRPr lang="en-CA" dirty="0"/>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714375" y="0"/>
            <a:ext cx="7772400" cy="1144588"/>
          </a:xfrm>
        </p:spPr>
        <p:txBody>
          <a:bodyPr/>
          <a:lstStyle/>
          <a:p>
            <a:pPr eaLnBrk="1" hangingPunct="1"/>
            <a:r>
              <a:rPr lang="en-US" smtClean="0"/>
              <a:t>Civic Mirror Overview</a:t>
            </a:r>
          </a:p>
        </p:txBody>
      </p:sp>
      <p:pic>
        <p:nvPicPr>
          <p:cNvPr id="15363" name="Picture 4" descr="hex map"/>
          <p:cNvPicPr>
            <a:picLocks noGrp="1" noChangeAspect="1" noChangeArrowheads="1"/>
          </p:cNvPicPr>
          <p:nvPr>
            <p:ph type="body" idx="1"/>
          </p:nvPr>
        </p:nvPicPr>
        <p:blipFill>
          <a:blip r:embed="rId2" cstate="print"/>
          <a:srcRect/>
          <a:stretch>
            <a:fillRect/>
          </a:stretch>
        </p:blipFill>
        <p:spPr>
          <a:xfrm>
            <a:off x="4786313" y="1643063"/>
            <a:ext cx="4056062" cy="4572000"/>
          </a:xfrm>
          <a:noFill/>
        </p:spPr>
      </p:pic>
      <p:sp>
        <p:nvSpPr>
          <p:cNvPr id="4" name="TextBox 3"/>
          <p:cNvSpPr txBox="1"/>
          <p:nvPr/>
        </p:nvSpPr>
        <p:spPr>
          <a:xfrm>
            <a:off x="214313" y="1643063"/>
            <a:ext cx="4500562" cy="4432300"/>
          </a:xfrm>
          <a:prstGeom prst="rect">
            <a:avLst/>
          </a:prstGeom>
          <a:noFill/>
        </p:spPr>
        <p:txBody>
          <a:bodyPr>
            <a:spAutoFit/>
          </a:bodyPr>
          <a:lstStyle/>
          <a:p>
            <a:pPr>
              <a:defRPr/>
            </a:pPr>
            <a:r>
              <a:rPr lang="en-US" sz="2400" b="1" u="sng" dirty="0">
                <a:solidFill>
                  <a:srgbClr val="003399"/>
                </a:solidFill>
                <a:latin typeface="+mj-lt"/>
              </a:rPr>
              <a:t>A QUICK RECAP (cont’d)</a:t>
            </a:r>
          </a:p>
          <a:p>
            <a:pPr>
              <a:defRPr/>
            </a:pPr>
            <a:endParaRPr lang="en-US" sz="2400" b="1" dirty="0">
              <a:solidFill>
                <a:srgbClr val="003399"/>
              </a:solidFill>
              <a:latin typeface="+mj-lt"/>
            </a:endParaRPr>
          </a:p>
          <a:p>
            <a:pPr>
              <a:defRPr/>
            </a:pPr>
            <a:r>
              <a:rPr lang="en-US" sz="2400" b="1" dirty="0">
                <a:solidFill>
                  <a:srgbClr val="003399"/>
                </a:solidFill>
                <a:latin typeface="+mj-lt"/>
              </a:rPr>
              <a:t>Students who own hexes operate them as they like</a:t>
            </a:r>
          </a:p>
          <a:p>
            <a:pPr>
              <a:defRPr/>
            </a:pPr>
            <a:endParaRPr lang="en-US" sz="2400" b="1" dirty="0">
              <a:solidFill>
                <a:srgbClr val="003399"/>
              </a:solidFill>
              <a:latin typeface="+mj-lt"/>
            </a:endParaRPr>
          </a:p>
          <a:p>
            <a:pPr>
              <a:defRPr/>
            </a:pPr>
            <a:r>
              <a:rPr lang="en-US" sz="2400" b="1" dirty="0">
                <a:solidFill>
                  <a:srgbClr val="003399"/>
                </a:solidFill>
                <a:latin typeface="+mj-lt"/>
              </a:rPr>
              <a:t>And due to economic scarcities built into the game, some Families will suffer more than others </a:t>
            </a:r>
          </a:p>
          <a:p>
            <a:pPr>
              <a:defRPr/>
            </a:pPr>
            <a:endParaRPr lang="en-US" sz="2400" b="1" dirty="0">
              <a:solidFill>
                <a:srgbClr val="003399"/>
              </a:solidFill>
              <a:latin typeface="+mj-lt"/>
            </a:endParaRPr>
          </a:p>
          <a:p>
            <a:pPr>
              <a:defRPr/>
            </a:pPr>
            <a:r>
              <a:rPr lang="en-US" sz="2400" b="1" dirty="0">
                <a:solidFill>
                  <a:srgbClr val="003399"/>
                </a:solidFill>
                <a:latin typeface="+mj-lt"/>
              </a:rPr>
              <a:t>So ….</a:t>
            </a:r>
          </a:p>
          <a:p>
            <a:pPr>
              <a:defRPr/>
            </a:pPr>
            <a:endParaRPr lang="en-CA" dirty="0"/>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en-US" smtClean="0"/>
              <a:t>Civic Mirror Overview</a:t>
            </a:r>
          </a:p>
        </p:txBody>
      </p:sp>
      <p:sp>
        <p:nvSpPr>
          <p:cNvPr id="16387" name="TextBox 3"/>
          <p:cNvSpPr txBox="1">
            <a:spLocks noChangeArrowheads="1"/>
          </p:cNvSpPr>
          <p:nvPr/>
        </p:nvSpPr>
        <p:spPr bwMode="auto">
          <a:xfrm>
            <a:off x="928688" y="2214563"/>
            <a:ext cx="7643812" cy="3046412"/>
          </a:xfrm>
          <a:prstGeom prst="rect">
            <a:avLst/>
          </a:prstGeom>
          <a:noFill/>
          <a:ln w="9525">
            <a:noFill/>
            <a:miter lim="800000"/>
            <a:headEnd/>
            <a:tailEnd/>
          </a:ln>
        </p:spPr>
        <p:txBody>
          <a:bodyPr>
            <a:spAutoFit/>
          </a:bodyPr>
          <a:lstStyle/>
          <a:p>
            <a:r>
              <a:rPr lang="en-CA" sz="3200">
                <a:latin typeface="Arial Black" pitchFamily="34" charset="0"/>
              </a:rPr>
              <a:t>Because everyone is affected by the decisions of the hex owners, conflict arises as citizens debate over how the owners should manage their property and assets.</a:t>
            </a:r>
          </a:p>
        </p:txBody>
      </p:sp>
      <p:pic>
        <p:nvPicPr>
          <p:cNvPr id="16388" name="Picture 4" descr="chaos fighting"/>
          <p:cNvPicPr>
            <a:picLocks noChangeAspect="1" noChangeArrowheads="1"/>
          </p:cNvPicPr>
          <p:nvPr/>
        </p:nvPicPr>
        <p:blipFill>
          <a:blip r:embed="rId2" cstate="print"/>
          <a:srcRect/>
          <a:stretch>
            <a:fillRect/>
          </a:stretch>
        </p:blipFill>
        <p:spPr bwMode="auto">
          <a:xfrm>
            <a:off x="6000750" y="4786313"/>
            <a:ext cx="2598738" cy="1543050"/>
          </a:xfrm>
          <a:prstGeom prst="rect">
            <a:avLst/>
          </a:prstGeom>
          <a:noFill/>
          <a:ln w="9525">
            <a:noFill/>
            <a:miter lim="800000"/>
            <a:headEnd/>
            <a:tailEnd/>
          </a:ln>
        </p:spPr>
      </p:pic>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smtClean="0"/>
              <a:t>Civic Mirror Overview</a:t>
            </a:r>
          </a:p>
        </p:txBody>
      </p:sp>
      <p:sp>
        <p:nvSpPr>
          <p:cNvPr id="17411" name="Rectangle 3"/>
          <p:cNvSpPr>
            <a:spLocks noGrp="1" noChangeArrowheads="1"/>
          </p:cNvSpPr>
          <p:nvPr>
            <p:ph type="body" idx="1"/>
          </p:nvPr>
        </p:nvSpPr>
        <p:spPr>
          <a:xfrm>
            <a:off x="250825" y="5445125"/>
            <a:ext cx="7777163" cy="1079500"/>
          </a:xfrm>
        </p:spPr>
        <p:txBody>
          <a:bodyPr/>
          <a:lstStyle/>
          <a:p>
            <a:pPr algn="ctr" eaLnBrk="1" hangingPunct="1">
              <a:lnSpc>
                <a:spcPct val="90000"/>
              </a:lnSpc>
              <a:buFontTx/>
              <a:buNone/>
            </a:pPr>
            <a:r>
              <a:rPr lang="en-US" smtClean="0">
                <a:solidFill>
                  <a:schemeClr val="tx1"/>
                </a:solidFill>
                <a:latin typeface="Arial Black" pitchFamily="34" charset="0"/>
              </a:rPr>
              <a:t>	And to prevent their country from slipping into a CHAOTIC MESS, students must somehow GOVERN themselves! </a:t>
            </a:r>
          </a:p>
        </p:txBody>
      </p:sp>
      <p:pic>
        <p:nvPicPr>
          <p:cNvPr id="17412" name="Picture 4" descr="chaos fighting"/>
          <p:cNvPicPr>
            <a:picLocks noChangeAspect="1" noChangeArrowheads="1"/>
          </p:cNvPicPr>
          <p:nvPr/>
        </p:nvPicPr>
        <p:blipFill>
          <a:blip r:embed="rId2" cstate="print"/>
          <a:srcRect/>
          <a:stretch>
            <a:fillRect/>
          </a:stretch>
        </p:blipFill>
        <p:spPr bwMode="auto">
          <a:xfrm>
            <a:off x="1258888" y="1484313"/>
            <a:ext cx="6126162" cy="3636962"/>
          </a:xfrm>
          <a:prstGeom prst="rect">
            <a:avLst/>
          </a:prstGeom>
          <a:noFill/>
          <a:ln w="9525">
            <a:noFill/>
            <a:miter lim="800000"/>
            <a:headEnd/>
            <a:tailEnd/>
          </a:ln>
        </p:spPr>
      </p:pic>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smtClean="0"/>
              <a:t>Civic Mirror Overview</a:t>
            </a:r>
          </a:p>
        </p:txBody>
      </p:sp>
      <p:sp>
        <p:nvSpPr>
          <p:cNvPr id="18435" name="Rectangle 3"/>
          <p:cNvSpPr>
            <a:spLocks noGrp="1" noChangeArrowheads="1"/>
          </p:cNvSpPr>
          <p:nvPr>
            <p:ph type="body" idx="1"/>
          </p:nvPr>
        </p:nvSpPr>
        <p:spPr>
          <a:xfrm>
            <a:off x="500063" y="1571625"/>
            <a:ext cx="8351837" cy="4852988"/>
          </a:xfrm>
        </p:spPr>
        <p:txBody>
          <a:bodyPr/>
          <a:lstStyle/>
          <a:p>
            <a:pPr eaLnBrk="1" hangingPunct="1">
              <a:buFontTx/>
              <a:buNone/>
            </a:pPr>
            <a:endParaRPr lang="en-US" sz="2000" b="1" smtClean="0"/>
          </a:p>
          <a:p>
            <a:pPr eaLnBrk="1" hangingPunct="1">
              <a:buFontTx/>
              <a:buNone/>
            </a:pPr>
            <a:r>
              <a:rPr lang="en-US" b="1" smtClean="0"/>
              <a:t>So participants (students) are left to their own devices to provide for their fictitious families, </a:t>
            </a:r>
          </a:p>
          <a:p>
            <a:pPr eaLnBrk="1" hangingPunct="1">
              <a:buFontTx/>
              <a:buNone/>
            </a:pPr>
            <a:endParaRPr lang="en-US" b="1" smtClean="0"/>
          </a:p>
          <a:p>
            <a:pPr eaLnBrk="1" hangingPunct="1">
              <a:buFontTx/>
              <a:buNone/>
            </a:pPr>
            <a:r>
              <a:rPr lang="en-US" b="1" smtClean="0"/>
              <a:t>This creates ‘player stakes.’ These stakes motivate players to participate in the political, civic, and judicial events that occur in the classroom.</a:t>
            </a:r>
          </a:p>
          <a:p>
            <a:pPr eaLnBrk="1" hangingPunct="1">
              <a:buFontTx/>
              <a:buNone/>
            </a:pPr>
            <a:endParaRPr lang="en-US" b="1" smtClean="0"/>
          </a:p>
          <a:p>
            <a:pPr eaLnBrk="1" hangingPunct="1">
              <a:buFontTx/>
              <a:buNone/>
            </a:pPr>
            <a:endParaRPr lang="en-US" b="1" smtClean="0"/>
          </a:p>
          <a:p>
            <a:pPr eaLnBrk="1" hangingPunct="1">
              <a:buFontTx/>
              <a:buNone/>
            </a:pPr>
            <a:endParaRPr lang="en-US" b="1" smtClean="0"/>
          </a:p>
          <a:p>
            <a:pPr eaLnBrk="1" hangingPunct="1">
              <a:buFontTx/>
              <a:buNone/>
            </a:pPr>
            <a:endParaRPr lang="en-US" b="1" smtClean="0"/>
          </a:p>
          <a:p>
            <a:pPr eaLnBrk="1" hangingPunct="1">
              <a:buFontTx/>
              <a:buNone/>
            </a:pPr>
            <a:r>
              <a:rPr lang="en-US" sz="2000" b="1" smtClean="0"/>
              <a:t> </a:t>
            </a:r>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smtClean="0"/>
              <a:t>Civic Mirror Overview</a:t>
            </a:r>
            <a:endParaRPr lang="en-CA" smtClean="0"/>
          </a:p>
        </p:txBody>
      </p:sp>
      <p:sp>
        <p:nvSpPr>
          <p:cNvPr id="19459" name="Content Placeholder 2"/>
          <p:cNvSpPr>
            <a:spLocks noGrp="1"/>
          </p:cNvSpPr>
          <p:nvPr>
            <p:ph idx="1"/>
          </p:nvPr>
        </p:nvSpPr>
        <p:spPr>
          <a:xfrm>
            <a:off x="457200" y="1785938"/>
            <a:ext cx="3900488" cy="4667250"/>
          </a:xfrm>
        </p:spPr>
        <p:txBody>
          <a:bodyPr/>
          <a:lstStyle/>
          <a:p>
            <a:pPr algn="ctr">
              <a:buFontTx/>
              <a:buNone/>
            </a:pPr>
            <a:r>
              <a:rPr lang="en-US" sz="2800" b="1" i="1" smtClean="0"/>
              <a:t>And</a:t>
            </a:r>
            <a:r>
              <a:rPr lang="en-US" sz="2800" b="1" smtClean="0"/>
              <a:t> </a:t>
            </a:r>
            <a:r>
              <a:rPr lang="en-US" b="1" i="1" smtClean="0"/>
              <a:t>!!! </a:t>
            </a:r>
          </a:p>
          <a:p>
            <a:pPr algn="ctr">
              <a:buFontTx/>
              <a:buNone/>
            </a:pPr>
            <a:endParaRPr lang="en-US" sz="1400" b="1" i="1" smtClean="0"/>
          </a:p>
          <a:p>
            <a:pPr algn="ctr">
              <a:buFontTx/>
              <a:buNone/>
            </a:pPr>
            <a:r>
              <a:rPr lang="en-US" b="1" smtClean="0"/>
              <a:t>	Each participant is given a political, economic, and/or ideological </a:t>
            </a:r>
          </a:p>
          <a:p>
            <a:pPr algn="ctr">
              <a:buFontTx/>
              <a:buNone/>
            </a:pPr>
            <a:endParaRPr lang="en-US" sz="1600" b="1" i="1" u="sng" smtClean="0"/>
          </a:p>
          <a:p>
            <a:pPr algn="ctr">
              <a:buFontTx/>
              <a:buNone/>
            </a:pPr>
            <a:r>
              <a:rPr lang="en-US" sz="2800" b="1" i="1" smtClean="0"/>
              <a:t>	</a:t>
            </a:r>
            <a:r>
              <a:rPr lang="en-US" sz="2800" b="1" i="1" u="sng" smtClean="0"/>
              <a:t>Hidden Agenda</a:t>
            </a:r>
            <a:r>
              <a:rPr lang="en-US" b="1" smtClean="0"/>
              <a:t>.</a:t>
            </a:r>
          </a:p>
          <a:p>
            <a:pPr algn="ctr"/>
            <a:endParaRPr lang="en-CA" smtClean="0"/>
          </a:p>
        </p:txBody>
      </p:sp>
      <p:pic>
        <p:nvPicPr>
          <p:cNvPr id="19460" name="Picture 3" descr="Hidden Agendas.jpg"/>
          <p:cNvPicPr>
            <a:picLocks noChangeAspect="1"/>
          </p:cNvPicPr>
          <p:nvPr/>
        </p:nvPicPr>
        <p:blipFill>
          <a:blip r:embed="rId2" cstate="print"/>
          <a:srcRect/>
          <a:stretch>
            <a:fillRect/>
          </a:stretch>
        </p:blipFill>
        <p:spPr bwMode="auto">
          <a:xfrm>
            <a:off x="4071938" y="1785938"/>
            <a:ext cx="4629150" cy="4214812"/>
          </a:xfrm>
          <a:prstGeom prst="rect">
            <a:avLst/>
          </a:prstGeom>
          <a:noFill/>
          <a:ln w="9525">
            <a:noFill/>
            <a:miter lim="800000"/>
            <a:headEnd/>
            <a:tailEnd/>
          </a:ln>
        </p:spPr>
      </p:pic>
    </p:spTree>
  </p:cSld>
  <p:clrMapOvr>
    <a:masterClrMapping/>
  </p:clrMapOvr>
  <p:transition xmlns:p14="http://schemas.microsoft.com/office/powerpoint/2010/main">
    <p:zo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3"/>
          <p:cNvSpPr>
            <a:spLocks noGrp="1" noChangeArrowheads="1"/>
          </p:cNvSpPr>
          <p:nvPr>
            <p:ph type="body" idx="1"/>
          </p:nvPr>
        </p:nvSpPr>
        <p:spPr>
          <a:xfrm>
            <a:off x="428625" y="857250"/>
            <a:ext cx="8435975" cy="2189163"/>
          </a:xfrm>
        </p:spPr>
        <p:txBody>
          <a:bodyPr/>
          <a:lstStyle/>
          <a:p>
            <a:pPr algn="ctr" eaLnBrk="1" hangingPunct="1">
              <a:buFontTx/>
              <a:buNone/>
            </a:pPr>
            <a:r>
              <a:rPr lang="en-US" sz="4000" b="1" smtClean="0">
                <a:solidFill>
                  <a:schemeClr val="tx1"/>
                </a:solidFill>
                <a:latin typeface="Arial Black" pitchFamily="34" charset="0"/>
              </a:rPr>
              <a:t>What Is?</a:t>
            </a:r>
          </a:p>
          <a:p>
            <a:pPr algn="ctr" eaLnBrk="1" hangingPunct="1">
              <a:buFontTx/>
              <a:buNone/>
            </a:pPr>
            <a:r>
              <a:rPr lang="en-US" sz="5400" b="1" i="1" smtClean="0">
                <a:solidFill>
                  <a:schemeClr val="tx1"/>
                </a:solidFill>
                <a:latin typeface="Arial Black" pitchFamily="34" charset="0"/>
              </a:rPr>
              <a:t>The Civic Mirror</a:t>
            </a:r>
          </a:p>
        </p:txBody>
      </p:sp>
      <p:pic>
        <p:nvPicPr>
          <p:cNvPr id="2051" name="Picture 4" descr="CM - Logo"/>
          <p:cNvPicPr>
            <a:picLocks noChangeAspect="1" noChangeArrowheads="1"/>
          </p:cNvPicPr>
          <p:nvPr/>
        </p:nvPicPr>
        <p:blipFill>
          <a:blip r:embed="rId2" cstate="print"/>
          <a:srcRect/>
          <a:stretch>
            <a:fillRect/>
          </a:stretch>
        </p:blipFill>
        <p:spPr bwMode="auto">
          <a:xfrm>
            <a:off x="3286125" y="2714625"/>
            <a:ext cx="2714625" cy="2582863"/>
          </a:xfrm>
          <a:prstGeom prst="rect">
            <a:avLst/>
          </a:prstGeom>
          <a:noFill/>
          <a:ln w="9525">
            <a:noFill/>
            <a:miter lim="800000"/>
            <a:headEnd/>
            <a:tailEnd/>
          </a:ln>
        </p:spPr>
      </p:pic>
      <p:sp>
        <p:nvSpPr>
          <p:cNvPr id="2052" name="Text Box 5"/>
          <p:cNvSpPr txBox="1">
            <a:spLocks noChangeArrowheads="1"/>
          </p:cNvSpPr>
          <p:nvPr/>
        </p:nvSpPr>
        <p:spPr bwMode="auto">
          <a:xfrm>
            <a:off x="1143000" y="5805488"/>
            <a:ext cx="7000875" cy="461962"/>
          </a:xfrm>
          <a:prstGeom prst="rect">
            <a:avLst/>
          </a:prstGeom>
          <a:noFill/>
          <a:ln w="9525">
            <a:noFill/>
            <a:miter lim="800000"/>
            <a:headEnd/>
            <a:tailEnd/>
          </a:ln>
        </p:spPr>
        <p:txBody>
          <a:bodyPr>
            <a:spAutoFit/>
          </a:bodyPr>
          <a:lstStyle/>
          <a:p>
            <a:pPr algn="ctr">
              <a:spcBef>
                <a:spcPct val="50000"/>
              </a:spcBef>
            </a:pPr>
            <a:r>
              <a:rPr lang="en-US" sz="2400" dirty="0">
                <a:latin typeface="Arial Black" pitchFamily="34" charset="0"/>
              </a:rPr>
              <a:t>What kind of citizen will you become?</a:t>
            </a:r>
          </a:p>
        </p:txBody>
      </p:sp>
    </p:spTree>
    <p:extLst>
      <p:ext uri="{BB962C8B-B14F-4D97-AF65-F5344CB8AC3E}">
        <p14:creationId xmlns:p14="http://schemas.microsoft.com/office/powerpoint/2010/main" val="1161061309"/>
      </p:ext>
    </p:extLst>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smtClean="0"/>
              <a:t>Civic Mirror Overview</a:t>
            </a:r>
          </a:p>
        </p:txBody>
      </p:sp>
      <p:sp>
        <p:nvSpPr>
          <p:cNvPr id="33795" name="Rectangle 3"/>
          <p:cNvSpPr>
            <a:spLocks noGrp="1" noChangeArrowheads="1"/>
          </p:cNvSpPr>
          <p:nvPr>
            <p:ph type="body" idx="1"/>
          </p:nvPr>
        </p:nvSpPr>
        <p:spPr>
          <a:xfrm>
            <a:off x="468313" y="1600200"/>
            <a:ext cx="8351837" cy="4852988"/>
          </a:xfrm>
        </p:spPr>
        <p:txBody>
          <a:bodyPr/>
          <a:lstStyle/>
          <a:p>
            <a:pPr eaLnBrk="1" hangingPunct="1">
              <a:buFontTx/>
              <a:buNone/>
              <a:defRPr/>
            </a:pPr>
            <a:endParaRPr lang="en-US" sz="2000" b="1" dirty="0" smtClean="0"/>
          </a:p>
          <a:p>
            <a:pPr eaLnBrk="1" hangingPunct="1">
              <a:buFontTx/>
              <a:buNone/>
              <a:defRPr/>
            </a:pPr>
            <a:r>
              <a:rPr lang="en-US" b="1" dirty="0" smtClean="0"/>
              <a:t>The whole scenario </a:t>
            </a:r>
            <a:r>
              <a:rPr lang="en-US" b="1" i="1" u="sng" dirty="0" smtClean="0"/>
              <a:t>begs</a:t>
            </a:r>
            <a:r>
              <a:rPr lang="en-US" b="1" dirty="0" smtClean="0"/>
              <a:t>  the participants to govern themselves and institute law and order.</a:t>
            </a:r>
          </a:p>
          <a:p>
            <a:pPr eaLnBrk="1" hangingPunct="1">
              <a:buFontTx/>
              <a:buNone/>
              <a:defRPr/>
            </a:pPr>
            <a:endParaRPr lang="en-US" sz="1400" b="1" dirty="0" smtClean="0"/>
          </a:p>
          <a:p>
            <a:pPr eaLnBrk="1" hangingPunct="1">
              <a:buFontTx/>
              <a:buNone/>
              <a:defRPr/>
            </a:pPr>
            <a:r>
              <a:rPr lang="en-US" b="1" dirty="0" smtClean="0"/>
              <a:t>They immediately begin asking questions like…</a:t>
            </a:r>
          </a:p>
          <a:p>
            <a:pPr eaLnBrk="1" hangingPunct="1">
              <a:buFontTx/>
              <a:buNone/>
              <a:defRPr/>
            </a:pPr>
            <a:endParaRPr lang="en-US" sz="1400" b="1" dirty="0" smtClean="0"/>
          </a:p>
          <a:p>
            <a:pPr eaLnBrk="1" hangingPunct="1">
              <a:buFont typeface="Courier New" pitchFamily="49" charset="0"/>
              <a:buChar char="o"/>
              <a:defRPr/>
            </a:pPr>
            <a:r>
              <a:rPr lang="en-US" b="1" dirty="0" smtClean="0"/>
              <a:t>“Can he do that to me?”</a:t>
            </a:r>
          </a:p>
          <a:p>
            <a:pPr eaLnBrk="1" hangingPunct="1">
              <a:buFont typeface="Courier New" pitchFamily="49" charset="0"/>
              <a:buChar char="o"/>
              <a:defRPr/>
            </a:pPr>
            <a:endParaRPr lang="en-US" sz="1050" b="1" dirty="0" smtClean="0"/>
          </a:p>
          <a:p>
            <a:pPr eaLnBrk="1" hangingPunct="1">
              <a:buFont typeface="Courier New" pitchFamily="49" charset="0"/>
              <a:buChar char="o"/>
              <a:defRPr/>
            </a:pPr>
            <a:r>
              <a:rPr lang="en-US" b="1" dirty="0" smtClean="0"/>
              <a:t>“Would I get in trouble if …?”</a:t>
            </a:r>
          </a:p>
          <a:p>
            <a:pPr eaLnBrk="1" hangingPunct="1">
              <a:buFont typeface="Courier New" pitchFamily="49" charset="0"/>
              <a:buChar char="o"/>
              <a:defRPr/>
            </a:pPr>
            <a:endParaRPr lang="en-US" sz="1200" b="1" dirty="0" smtClean="0"/>
          </a:p>
          <a:p>
            <a:pPr eaLnBrk="1" hangingPunct="1">
              <a:buFont typeface="Courier New" pitchFamily="49" charset="0"/>
              <a:buChar char="o"/>
              <a:defRPr/>
            </a:pPr>
            <a:r>
              <a:rPr lang="en-US" b="1" dirty="0" smtClean="0"/>
              <a:t>“Why doesn’t somebody stop her? Or at least say something!?”</a:t>
            </a:r>
          </a:p>
          <a:p>
            <a:pPr eaLnBrk="1" hangingPunct="1">
              <a:buFont typeface="Courier New" pitchFamily="49" charset="0"/>
              <a:buChar char="o"/>
              <a:defRPr/>
            </a:pPr>
            <a:endParaRPr lang="en-US" sz="1050" b="1" dirty="0" smtClean="0"/>
          </a:p>
          <a:p>
            <a:pPr eaLnBrk="1" hangingPunct="1">
              <a:buFont typeface="Courier New" pitchFamily="49" charset="0"/>
              <a:buChar char="o"/>
              <a:defRPr/>
            </a:pPr>
            <a:r>
              <a:rPr lang="en-US" b="1" dirty="0" smtClean="0"/>
              <a:t>“Would I score points if taxes were raised?”</a:t>
            </a:r>
          </a:p>
          <a:p>
            <a:pPr eaLnBrk="1" hangingPunct="1">
              <a:buFontTx/>
              <a:buNone/>
              <a:defRPr/>
            </a:pPr>
            <a:endParaRPr lang="en-US" b="1" dirty="0" smtClean="0"/>
          </a:p>
          <a:p>
            <a:pPr eaLnBrk="1" hangingPunct="1">
              <a:buFontTx/>
              <a:buNone/>
              <a:defRPr/>
            </a:pPr>
            <a:endParaRPr lang="en-US" b="1" dirty="0" smtClean="0"/>
          </a:p>
          <a:p>
            <a:pPr eaLnBrk="1" hangingPunct="1">
              <a:buFontTx/>
              <a:buNone/>
              <a:defRPr/>
            </a:pPr>
            <a:r>
              <a:rPr lang="en-US" sz="2000" b="1" dirty="0" smtClean="0"/>
              <a:t> </a:t>
            </a:r>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smtClean="0"/>
              <a:t>Civic Mirror Overview</a:t>
            </a:r>
          </a:p>
        </p:txBody>
      </p:sp>
      <p:sp>
        <p:nvSpPr>
          <p:cNvPr id="33795" name="Rectangle 3"/>
          <p:cNvSpPr>
            <a:spLocks noGrp="1" noChangeArrowheads="1"/>
          </p:cNvSpPr>
          <p:nvPr>
            <p:ph type="body" idx="1"/>
          </p:nvPr>
        </p:nvSpPr>
        <p:spPr>
          <a:xfrm>
            <a:off x="468313" y="1600200"/>
            <a:ext cx="8351837" cy="4852988"/>
          </a:xfrm>
        </p:spPr>
        <p:txBody>
          <a:bodyPr/>
          <a:lstStyle/>
          <a:p>
            <a:pPr eaLnBrk="1" hangingPunct="1">
              <a:buFontTx/>
              <a:buNone/>
              <a:defRPr/>
            </a:pPr>
            <a:r>
              <a:rPr lang="en-US" b="1" dirty="0" smtClean="0"/>
              <a:t>Now that we understand how the scenario works and how it generates interest, let’s learn how it sets up classroom events that simulate the U.S. and/or Canadian system of government, law, and economics.</a:t>
            </a:r>
            <a:endParaRPr lang="en-US" b="1" i="1" dirty="0" smtClean="0"/>
          </a:p>
          <a:p>
            <a:pPr eaLnBrk="1" hangingPunct="1">
              <a:buFontTx/>
              <a:buNone/>
              <a:defRPr/>
            </a:pPr>
            <a:endParaRPr lang="en-US" sz="1050" b="1" i="1" dirty="0" smtClean="0"/>
          </a:p>
          <a:p>
            <a:pPr eaLnBrk="1" hangingPunct="1">
              <a:buFontTx/>
              <a:buNone/>
              <a:defRPr/>
            </a:pPr>
            <a:r>
              <a:rPr lang="en-US" b="1" i="1" dirty="0" smtClean="0"/>
              <a:t>The Civic Mirror</a:t>
            </a:r>
            <a:r>
              <a:rPr lang="en-US" b="1" dirty="0" smtClean="0"/>
              <a:t> is played in rounds, called “Years.” And every country starts in the Year 2000.</a:t>
            </a:r>
          </a:p>
          <a:p>
            <a:pPr eaLnBrk="1" hangingPunct="1">
              <a:buFontTx/>
              <a:buNone/>
              <a:defRPr/>
            </a:pPr>
            <a:endParaRPr lang="en-US" sz="1050" b="1" dirty="0" smtClean="0"/>
          </a:p>
          <a:p>
            <a:pPr eaLnBrk="1" hangingPunct="1">
              <a:buFontTx/>
              <a:buNone/>
              <a:defRPr/>
            </a:pPr>
            <a:r>
              <a:rPr lang="en-US" b="1" dirty="0" smtClean="0"/>
              <a:t>Every Year is made up of 4 in-class events, called “Seasons.”</a:t>
            </a:r>
          </a:p>
          <a:p>
            <a:pPr eaLnBrk="1" hangingPunct="1">
              <a:buFontTx/>
              <a:buNone/>
              <a:defRPr/>
            </a:pPr>
            <a:endParaRPr lang="en-US" sz="1000" b="1" dirty="0" smtClean="0"/>
          </a:p>
          <a:p>
            <a:pPr eaLnBrk="1" hangingPunct="1">
              <a:buFontTx/>
              <a:buNone/>
              <a:defRPr/>
            </a:pPr>
            <a:r>
              <a:rPr lang="en-US" b="1" dirty="0" smtClean="0"/>
              <a:t>And instructors decide how many “Seasons” are played.</a:t>
            </a:r>
          </a:p>
          <a:p>
            <a:pPr eaLnBrk="1" hangingPunct="1">
              <a:buFontTx/>
              <a:buNone/>
              <a:defRPr/>
            </a:pPr>
            <a:endParaRPr lang="en-US" b="1" dirty="0" smtClean="0"/>
          </a:p>
          <a:p>
            <a:pPr eaLnBrk="1" hangingPunct="1">
              <a:buFontTx/>
              <a:buNone/>
              <a:defRPr/>
            </a:pPr>
            <a:endParaRPr lang="en-US" b="1" dirty="0" smtClean="0"/>
          </a:p>
          <a:p>
            <a:pPr eaLnBrk="1" hangingPunct="1">
              <a:buFontTx/>
              <a:buNone/>
              <a:defRPr/>
            </a:pPr>
            <a:endParaRPr lang="en-US" b="1" dirty="0" smtClean="0"/>
          </a:p>
          <a:p>
            <a:pPr eaLnBrk="1" hangingPunct="1">
              <a:buFontTx/>
              <a:buNone/>
              <a:defRPr/>
            </a:pPr>
            <a:r>
              <a:rPr lang="en-US" sz="2000" b="1" dirty="0" smtClean="0"/>
              <a:t> </a:t>
            </a:r>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3795">
                                            <p:txEl>
                                              <p:pRg st="2" end="2"/>
                                            </p:txEl>
                                          </p:spTgt>
                                        </p:tgtEl>
                                        <p:attrNameLst>
                                          <p:attrName>style.visibility</p:attrName>
                                        </p:attrNameLst>
                                      </p:cBhvr>
                                      <p:to>
                                        <p:strVal val="visible"/>
                                      </p:to>
                                    </p:set>
                                    <p:anim calcmode="lin" valueType="num">
                                      <p:cBhvr additive="base">
                                        <p:cTn id="7" dur="500" fill="hold"/>
                                        <p:tgtEl>
                                          <p:spTgt spid="33795">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379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3795">
                                            <p:txEl>
                                              <p:pRg st="4" end="4"/>
                                            </p:txEl>
                                          </p:spTgt>
                                        </p:tgtEl>
                                        <p:attrNameLst>
                                          <p:attrName>style.visibility</p:attrName>
                                        </p:attrNameLst>
                                      </p:cBhvr>
                                      <p:to>
                                        <p:strVal val="visible"/>
                                      </p:to>
                                    </p:set>
                                    <p:anim calcmode="lin" valueType="num">
                                      <p:cBhvr additive="base">
                                        <p:cTn id="13" dur="500" fill="hold"/>
                                        <p:tgtEl>
                                          <p:spTgt spid="33795">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379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3795">
                                            <p:txEl>
                                              <p:pRg st="6" end="6"/>
                                            </p:txEl>
                                          </p:spTgt>
                                        </p:tgtEl>
                                        <p:attrNameLst>
                                          <p:attrName>style.visibility</p:attrName>
                                        </p:attrNameLst>
                                      </p:cBhvr>
                                      <p:to>
                                        <p:strVal val="visible"/>
                                      </p:to>
                                    </p:set>
                                    <p:anim calcmode="lin" valueType="num">
                                      <p:cBhvr additive="base">
                                        <p:cTn id="19" dur="500" fill="hold"/>
                                        <p:tgtEl>
                                          <p:spTgt spid="33795">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379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smtClean="0"/>
              <a:t>Season 1 </a:t>
            </a:r>
            <a:r>
              <a:rPr lang="en-US" sz="2800" i="1" smtClean="0">
                <a:latin typeface="Arial" charset="0"/>
                <a:cs typeface="Arial" charset="0"/>
              </a:rPr>
              <a:t>in the </a:t>
            </a:r>
            <a:r>
              <a:rPr lang="en-US" smtClean="0"/>
              <a:t>U.S. Module</a:t>
            </a:r>
          </a:p>
        </p:txBody>
      </p:sp>
      <p:pic>
        <p:nvPicPr>
          <p:cNvPr id="22531" name="Picture 4" descr="winter - us"/>
          <p:cNvPicPr>
            <a:picLocks noChangeAspect="1" noChangeArrowheads="1"/>
          </p:cNvPicPr>
          <p:nvPr/>
        </p:nvPicPr>
        <p:blipFill>
          <a:blip r:embed="rId2" cstate="print"/>
          <a:srcRect/>
          <a:stretch>
            <a:fillRect/>
          </a:stretch>
        </p:blipFill>
        <p:spPr bwMode="auto">
          <a:xfrm>
            <a:off x="1692275" y="1341438"/>
            <a:ext cx="5688013" cy="5078412"/>
          </a:xfrm>
          <a:prstGeom prst="rect">
            <a:avLst/>
          </a:prstGeom>
          <a:noFill/>
          <a:ln w="9525">
            <a:noFill/>
            <a:miter lim="800000"/>
            <a:headEnd/>
            <a:tailEnd/>
          </a:ln>
        </p:spPr>
      </p:pic>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1619250" y="260350"/>
            <a:ext cx="5905500" cy="792163"/>
          </a:xfrm>
        </p:spPr>
        <p:txBody>
          <a:bodyPr/>
          <a:lstStyle/>
          <a:p>
            <a:pPr eaLnBrk="1" hangingPunct="1"/>
            <a:r>
              <a:rPr lang="en-US" smtClean="0"/>
              <a:t>Season 1 </a:t>
            </a:r>
            <a:r>
              <a:rPr lang="en-US" i="1" smtClean="0">
                <a:latin typeface="Arial" charset="0"/>
                <a:cs typeface="Arial" charset="0"/>
              </a:rPr>
              <a:t>in the </a:t>
            </a:r>
            <a:r>
              <a:rPr lang="en-US" smtClean="0"/>
              <a:t>U.S. Module</a:t>
            </a:r>
          </a:p>
        </p:txBody>
      </p:sp>
      <p:pic>
        <p:nvPicPr>
          <p:cNvPr id="23555" name="Picture 4" descr="Presidential desk set-up"/>
          <p:cNvPicPr>
            <a:picLocks noChangeAspect="1" noChangeArrowheads="1"/>
          </p:cNvPicPr>
          <p:nvPr/>
        </p:nvPicPr>
        <p:blipFill>
          <a:blip r:embed="rId2" cstate="print"/>
          <a:srcRect/>
          <a:stretch>
            <a:fillRect/>
          </a:stretch>
        </p:blipFill>
        <p:spPr bwMode="auto">
          <a:xfrm>
            <a:off x="1619250" y="1844675"/>
            <a:ext cx="6010275" cy="4410075"/>
          </a:xfrm>
          <a:prstGeom prst="rect">
            <a:avLst/>
          </a:prstGeom>
          <a:noFill/>
          <a:ln w="9525">
            <a:noFill/>
            <a:miter lim="800000"/>
            <a:headEnd/>
            <a:tailEnd/>
          </a:ln>
        </p:spPr>
      </p:pic>
      <p:sp>
        <p:nvSpPr>
          <p:cNvPr id="23556" name="Text Box 5"/>
          <p:cNvSpPr txBox="1">
            <a:spLocks noChangeArrowheads="1"/>
          </p:cNvSpPr>
          <p:nvPr/>
        </p:nvSpPr>
        <p:spPr bwMode="auto">
          <a:xfrm>
            <a:off x="971550" y="1341438"/>
            <a:ext cx="7488238" cy="488950"/>
          </a:xfrm>
          <a:prstGeom prst="rect">
            <a:avLst/>
          </a:prstGeom>
          <a:noFill/>
          <a:ln w="9525">
            <a:noFill/>
            <a:miter lim="800000"/>
            <a:headEnd/>
            <a:tailEnd/>
          </a:ln>
        </p:spPr>
        <p:txBody>
          <a:bodyPr>
            <a:spAutoFit/>
          </a:bodyPr>
          <a:lstStyle/>
          <a:p>
            <a:pPr algn="ctr">
              <a:spcBef>
                <a:spcPct val="50000"/>
              </a:spcBef>
            </a:pPr>
            <a:r>
              <a:rPr lang="en-US" sz="2600" b="1"/>
              <a:t>Simulated U.S. Govt. Event</a:t>
            </a:r>
          </a:p>
        </p:txBody>
      </p:sp>
      <p:sp>
        <p:nvSpPr>
          <p:cNvPr id="23557" name="Text Box 7"/>
          <p:cNvSpPr txBox="1">
            <a:spLocks noChangeArrowheads="1"/>
          </p:cNvSpPr>
          <p:nvPr/>
        </p:nvSpPr>
        <p:spPr bwMode="auto">
          <a:xfrm>
            <a:off x="4067175" y="6237288"/>
            <a:ext cx="1296988" cy="366712"/>
          </a:xfrm>
          <a:prstGeom prst="rect">
            <a:avLst/>
          </a:prstGeom>
          <a:noFill/>
          <a:ln w="9525">
            <a:noFill/>
            <a:miter lim="800000"/>
            <a:headEnd/>
            <a:tailEnd/>
          </a:ln>
        </p:spPr>
        <p:txBody>
          <a:bodyPr>
            <a:spAutoFit/>
          </a:bodyPr>
          <a:lstStyle/>
          <a:p>
            <a:pPr algn="ctr">
              <a:spcBef>
                <a:spcPct val="50000"/>
              </a:spcBef>
            </a:pPr>
            <a:r>
              <a:rPr lang="en-US" b="1"/>
              <a:t>WINTER</a:t>
            </a:r>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714375" y="0"/>
            <a:ext cx="7772400" cy="1144588"/>
          </a:xfrm>
        </p:spPr>
        <p:txBody>
          <a:bodyPr/>
          <a:lstStyle/>
          <a:p>
            <a:pPr eaLnBrk="1" hangingPunct="1"/>
            <a:r>
              <a:rPr lang="en-US" smtClean="0">
                <a:solidFill>
                  <a:schemeClr val="bg1"/>
                </a:solidFill>
                <a:latin typeface="Verdana" pitchFamily="34" charset="0"/>
                <a:ea typeface="Verdana" pitchFamily="34" charset="0"/>
                <a:cs typeface="Verdana" pitchFamily="34" charset="0"/>
              </a:rPr>
              <a:t>Civic Mirror Overview</a:t>
            </a:r>
            <a:endParaRPr lang="en-US" smtClean="0"/>
          </a:p>
        </p:txBody>
      </p:sp>
      <p:pic>
        <p:nvPicPr>
          <p:cNvPr id="24579" name="Picture 5" descr="winter - cdn"/>
          <p:cNvPicPr>
            <a:picLocks noChangeAspect="1" noChangeArrowheads="1"/>
          </p:cNvPicPr>
          <p:nvPr/>
        </p:nvPicPr>
        <p:blipFill>
          <a:blip r:embed="rId2" cstate="print"/>
          <a:srcRect/>
          <a:stretch>
            <a:fillRect/>
          </a:stretch>
        </p:blipFill>
        <p:spPr bwMode="auto">
          <a:xfrm>
            <a:off x="1763713" y="1484313"/>
            <a:ext cx="5473700" cy="4886325"/>
          </a:xfrm>
          <a:prstGeom prst="rect">
            <a:avLst/>
          </a:prstGeom>
          <a:noFill/>
          <a:ln w="9525">
            <a:noFill/>
            <a:miter lim="800000"/>
            <a:headEnd/>
            <a:tailEnd/>
          </a:ln>
        </p:spPr>
      </p:pic>
      <p:sp>
        <p:nvSpPr>
          <p:cNvPr id="4" name="Rectangle 2"/>
          <p:cNvSpPr txBox="1">
            <a:spLocks noChangeArrowheads="1"/>
          </p:cNvSpPr>
          <p:nvPr/>
        </p:nvSpPr>
        <p:spPr bwMode="auto">
          <a:xfrm>
            <a:off x="1357313" y="285750"/>
            <a:ext cx="6453187" cy="1223963"/>
          </a:xfrm>
          <a:prstGeom prst="rect">
            <a:avLst/>
          </a:prstGeom>
          <a:noFill/>
          <a:ln w="9525">
            <a:noFill/>
            <a:miter lim="800000"/>
            <a:headEnd/>
            <a:tailEnd/>
          </a:ln>
        </p:spPr>
        <p:txBody>
          <a:bodyPr anchor="ctr"/>
          <a:lstStyle/>
          <a:p>
            <a:pPr algn="ctr">
              <a:defRPr/>
            </a:pPr>
            <a:r>
              <a:rPr lang="en-US" sz="3200" b="1" kern="0" dirty="0">
                <a:solidFill>
                  <a:srgbClr val="003399"/>
                </a:solidFill>
                <a:latin typeface="+mj-lt"/>
                <a:ea typeface="+mj-ea"/>
                <a:cs typeface="+mj-cs"/>
              </a:rPr>
              <a:t>Season 1 </a:t>
            </a:r>
            <a:r>
              <a:rPr lang="en-US" sz="2400" i="1" dirty="0">
                <a:solidFill>
                  <a:schemeClr val="accent2"/>
                </a:solidFill>
                <a:latin typeface="Arial" pitchFamily="34" charset="0"/>
                <a:cs typeface="Arial" pitchFamily="34" charset="0"/>
              </a:rPr>
              <a:t>in the </a:t>
            </a:r>
            <a:r>
              <a:rPr lang="en-US" sz="3200" b="1" kern="0" dirty="0">
                <a:solidFill>
                  <a:srgbClr val="003399"/>
                </a:solidFill>
                <a:latin typeface="+mj-lt"/>
                <a:ea typeface="+mj-ea"/>
                <a:cs typeface="+mj-cs"/>
              </a:rPr>
              <a:t>Canadian Module</a:t>
            </a:r>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550988" y="214313"/>
            <a:ext cx="6745287" cy="792162"/>
          </a:xfrm>
        </p:spPr>
        <p:txBody>
          <a:bodyPr/>
          <a:lstStyle/>
          <a:p>
            <a:pPr eaLnBrk="1" hangingPunct="1"/>
            <a:r>
              <a:rPr lang="en-US" smtClean="0">
                <a:solidFill>
                  <a:schemeClr val="bg1"/>
                </a:solidFill>
                <a:latin typeface="Verdana" pitchFamily="34" charset="0"/>
                <a:ea typeface="Verdana" pitchFamily="34" charset="0"/>
                <a:cs typeface="Verdana" pitchFamily="34" charset="0"/>
              </a:rPr>
              <a:t>Civic Mirror Overview</a:t>
            </a:r>
            <a:endParaRPr lang="en-US" smtClean="0"/>
          </a:p>
        </p:txBody>
      </p:sp>
      <p:pic>
        <p:nvPicPr>
          <p:cNvPr id="25603" name="Picture 4" descr="Presidential desk set-up"/>
          <p:cNvPicPr>
            <a:picLocks noChangeAspect="1" noChangeArrowheads="1"/>
          </p:cNvPicPr>
          <p:nvPr/>
        </p:nvPicPr>
        <p:blipFill>
          <a:blip r:embed="rId2" cstate="print"/>
          <a:srcRect/>
          <a:stretch>
            <a:fillRect/>
          </a:stretch>
        </p:blipFill>
        <p:spPr bwMode="auto">
          <a:xfrm>
            <a:off x="1619250" y="1868488"/>
            <a:ext cx="6010275" cy="4362450"/>
          </a:xfrm>
          <a:prstGeom prst="rect">
            <a:avLst/>
          </a:prstGeom>
          <a:noFill/>
          <a:ln w="9525">
            <a:noFill/>
            <a:miter lim="800000"/>
            <a:headEnd/>
            <a:tailEnd/>
          </a:ln>
        </p:spPr>
      </p:pic>
      <p:sp>
        <p:nvSpPr>
          <p:cNvPr id="25604" name="Text Box 5"/>
          <p:cNvSpPr txBox="1">
            <a:spLocks noChangeArrowheads="1"/>
          </p:cNvSpPr>
          <p:nvPr/>
        </p:nvSpPr>
        <p:spPr bwMode="auto">
          <a:xfrm>
            <a:off x="971550" y="1341438"/>
            <a:ext cx="7488238" cy="495300"/>
          </a:xfrm>
          <a:prstGeom prst="rect">
            <a:avLst/>
          </a:prstGeom>
          <a:noFill/>
          <a:ln w="9525">
            <a:noFill/>
            <a:miter lim="800000"/>
            <a:headEnd/>
            <a:tailEnd/>
          </a:ln>
        </p:spPr>
        <p:txBody>
          <a:bodyPr lIns="91439" tIns="45719" rIns="91439" bIns="45719">
            <a:spAutoFit/>
          </a:bodyPr>
          <a:lstStyle/>
          <a:p>
            <a:pPr algn="ctr">
              <a:spcBef>
                <a:spcPct val="50000"/>
              </a:spcBef>
            </a:pPr>
            <a:r>
              <a:rPr lang="en-US" sz="2600" b="1"/>
              <a:t>Simulated House of Commons</a:t>
            </a:r>
          </a:p>
        </p:txBody>
      </p:sp>
      <p:sp>
        <p:nvSpPr>
          <p:cNvPr id="25605" name="Text Box 7"/>
          <p:cNvSpPr txBox="1">
            <a:spLocks noChangeArrowheads="1"/>
          </p:cNvSpPr>
          <p:nvPr/>
        </p:nvSpPr>
        <p:spPr bwMode="auto">
          <a:xfrm>
            <a:off x="3671888" y="6237288"/>
            <a:ext cx="1692275" cy="369887"/>
          </a:xfrm>
          <a:prstGeom prst="rect">
            <a:avLst/>
          </a:prstGeom>
          <a:noFill/>
          <a:ln w="9525">
            <a:noFill/>
            <a:miter lim="800000"/>
            <a:headEnd/>
            <a:tailEnd/>
          </a:ln>
        </p:spPr>
        <p:txBody>
          <a:bodyPr lIns="91439" tIns="45719" rIns="91439" bIns="45719">
            <a:spAutoFit/>
          </a:bodyPr>
          <a:lstStyle/>
          <a:p>
            <a:pPr algn="ctr">
              <a:spcBef>
                <a:spcPct val="50000"/>
              </a:spcBef>
            </a:pPr>
            <a:r>
              <a:rPr lang="en-US" b="1"/>
              <a:t>WINTER</a:t>
            </a:r>
          </a:p>
        </p:txBody>
      </p:sp>
      <p:sp>
        <p:nvSpPr>
          <p:cNvPr id="7" name="Rectangle 2"/>
          <p:cNvSpPr txBox="1">
            <a:spLocks noChangeArrowheads="1"/>
          </p:cNvSpPr>
          <p:nvPr/>
        </p:nvSpPr>
        <p:spPr bwMode="auto">
          <a:xfrm>
            <a:off x="1357313" y="285750"/>
            <a:ext cx="6453187" cy="1223963"/>
          </a:xfrm>
          <a:prstGeom prst="rect">
            <a:avLst/>
          </a:prstGeom>
          <a:noFill/>
          <a:ln w="9525">
            <a:noFill/>
            <a:miter lim="800000"/>
            <a:headEnd/>
            <a:tailEnd/>
          </a:ln>
        </p:spPr>
        <p:txBody>
          <a:bodyPr anchor="ctr"/>
          <a:lstStyle/>
          <a:p>
            <a:pPr algn="ctr">
              <a:defRPr/>
            </a:pPr>
            <a:r>
              <a:rPr lang="en-US" sz="3200" b="1" kern="0" dirty="0">
                <a:solidFill>
                  <a:srgbClr val="003399"/>
                </a:solidFill>
                <a:latin typeface="+mj-lt"/>
                <a:ea typeface="+mj-ea"/>
                <a:cs typeface="+mj-cs"/>
              </a:rPr>
              <a:t>Season 1 </a:t>
            </a:r>
            <a:r>
              <a:rPr lang="en-US" sz="2400" i="1" dirty="0">
                <a:solidFill>
                  <a:schemeClr val="accent2"/>
                </a:solidFill>
                <a:latin typeface="Arial" pitchFamily="34" charset="0"/>
                <a:cs typeface="Arial" pitchFamily="34" charset="0"/>
              </a:rPr>
              <a:t>in the </a:t>
            </a:r>
            <a:r>
              <a:rPr lang="en-US" sz="3200" b="1" kern="0" dirty="0">
                <a:solidFill>
                  <a:srgbClr val="003399"/>
                </a:solidFill>
                <a:latin typeface="+mj-lt"/>
                <a:ea typeface="+mj-ea"/>
                <a:cs typeface="+mj-cs"/>
              </a:rPr>
              <a:t>Canadian Module</a:t>
            </a:r>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n-US" smtClean="0"/>
              <a:t>Season 2 </a:t>
            </a:r>
            <a:r>
              <a:rPr lang="en-US" sz="2400" i="1" smtClean="0">
                <a:solidFill>
                  <a:schemeClr val="accent2"/>
                </a:solidFill>
                <a:latin typeface="Arial" charset="0"/>
                <a:cs typeface="Arial" charset="0"/>
              </a:rPr>
              <a:t>in</a:t>
            </a:r>
            <a:r>
              <a:rPr lang="en-US" sz="2400" smtClean="0"/>
              <a:t> </a:t>
            </a:r>
            <a:r>
              <a:rPr lang="en-US" smtClean="0"/>
              <a:t>All Modules</a:t>
            </a:r>
          </a:p>
        </p:txBody>
      </p:sp>
      <p:pic>
        <p:nvPicPr>
          <p:cNvPr id="26627" name="Picture 4" descr="spring"/>
          <p:cNvPicPr>
            <a:picLocks noChangeAspect="1" noChangeArrowheads="1"/>
          </p:cNvPicPr>
          <p:nvPr/>
        </p:nvPicPr>
        <p:blipFill>
          <a:blip r:embed="rId2" cstate="print"/>
          <a:srcRect/>
          <a:stretch>
            <a:fillRect/>
          </a:stretch>
        </p:blipFill>
        <p:spPr bwMode="auto">
          <a:xfrm>
            <a:off x="1763713" y="1268413"/>
            <a:ext cx="5616575" cy="5165725"/>
          </a:xfrm>
          <a:prstGeom prst="rect">
            <a:avLst/>
          </a:prstGeom>
          <a:noFill/>
          <a:ln w="9525">
            <a:noFill/>
            <a:miter lim="800000"/>
            <a:headEnd/>
            <a:tailEnd/>
          </a:ln>
        </p:spPr>
      </p:pic>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4" descr="summer"/>
          <p:cNvPicPr>
            <a:picLocks noChangeAspect="1" noChangeArrowheads="1"/>
          </p:cNvPicPr>
          <p:nvPr/>
        </p:nvPicPr>
        <p:blipFill>
          <a:blip r:embed="rId2" cstate="print"/>
          <a:srcRect/>
          <a:stretch>
            <a:fillRect/>
          </a:stretch>
        </p:blipFill>
        <p:spPr bwMode="auto">
          <a:xfrm>
            <a:off x="1619250" y="1341438"/>
            <a:ext cx="5759450" cy="5089525"/>
          </a:xfrm>
          <a:prstGeom prst="rect">
            <a:avLst/>
          </a:prstGeom>
          <a:noFill/>
          <a:ln w="9525">
            <a:noFill/>
            <a:miter lim="800000"/>
            <a:headEnd/>
            <a:tailEnd/>
          </a:ln>
        </p:spPr>
      </p:pic>
      <p:sp>
        <p:nvSpPr>
          <p:cNvPr id="27651" name="Title 3"/>
          <p:cNvSpPr>
            <a:spLocks noGrp="1"/>
          </p:cNvSpPr>
          <p:nvPr>
            <p:ph type="title"/>
          </p:nvPr>
        </p:nvSpPr>
        <p:spPr/>
        <p:txBody>
          <a:bodyPr/>
          <a:lstStyle/>
          <a:p>
            <a:r>
              <a:rPr lang="en-US" smtClean="0"/>
              <a:t>Season 3 </a:t>
            </a:r>
            <a:r>
              <a:rPr lang="en-US" sz="2400" i="1" smtClean="0">
                <a:solidFill>
                  <a:schemeClr val="accent2"/>
                </a:solidFill>
                <a:latin typeface="Arial" charset="0"/>
                <a:cs typeface="Arial" charset="0"/>
              </a:rPr>
              <a:t>in</a:t>
            </a:r>
            <a:r>
              <a:rPr lang="en-US" sz="2400" smtClean="0"/>
              <a:t> </a:t>
            </a:r>
            <a:r>
              <a:rPr lang="en-US" smtClean="0"/>
              <a:t>All Modules</a:t>
            </a:r>
            <a:endParaRPr lang="en-CA" smtClean="0"/>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US" smtClean="0"/>
              <a:t>Season 3 </a:t>
            </a:r>
            <a:r>
              <a:rPr lang="en-US" sz="2400" i="1" smtClean="0">
                <a:solidFill>
                  <a:schemeClr val="accent2"/>
                </a:solidFill>
                <a:latin typeface="Arial" charset="0"/>
                <a:cs typeface="Arial" charset="0"/>
              </a:rPr>
              <a:t>in</a:t>
            </a:r>
            <a:r>
              <a:rPr lang="en-US" sz="2400" smtClean="0"/>
              <a:t> </a:t>
            </a:r>
            <a:r>
              <a:rPr lang="en-US" smtClean="0"/>
              <a:t>All Modules</a:t>
            </a:r>
            <a:endParaRPr lang="en-CA" smtClean="0"/>
          </a:p>
        </p:txBody>
      </p:sp>
      <p:pic>
        <p:nvPicPr>
          <p:cNvPr id="28675" name="Content Placeholder 4" descr="Town Hall set-up.jpg"/>
          <p:cNvPicPr>
            <a:picLocks noGrp="1" noChangeAspect="1"/>
          </p:cNvPicPr>
          <p:nvPr>
            <p:ph idx="1"/>
          </p:nvPr>
        </p:nvPicPr>
        <p:blipFill>
          <a:blip r:embed="rId2" cstate="print"/>
          <a:srcRect/>
          <a:stretch>
            <a:fillRect/>
          </a:stretch>
        </p:blipFill>
        <p:spPr>
          <a:xfrm>
            <a:off x="1376363" y="1600200"/>
            <a:ext cx="6524625" cy="4852988"/>
          </a:xfrm>
        </p:spPr>
      </p:pic>
      <p:sp>
        <p:nvSpPr>
          <p:cNvPr id="28676" name="Text Box 5"/>
          <p:cNvSpPr txBox="1">
            <a:spLocks noChangeArrowheads="1"/>
          </p:cNvSpPr>
          <p:nvPr/>
        </p:nvSpPr>
        <p:spPr bwMode="auto">
          <a:xfrm>
            <a:off x="2411413" y="1196975"/>
            <a:ext cx="4249737" cy="488950"/>
          </a:xfrm>
          <a:prstGeom prst="rect">
            <a:avLst/>
          </a:prstGeom>
          <a:noFill/>
          <a:ln w="9525">
            <a:noFill/>
            <a:miter lim="800000"/>
            <a:headEnd/>
            <a:tailEnd/>
          </a:ln>
        </p:spPr>
        <p:txBody>
          <a:bodyPr>
            <a:spAutoFit/>
          </a:bodyPr>
          <a:lstStyle/>
          <a:p>
            <a:pPr algn="ctr">
              <a:spcBef>
                <a:spcPct val="50000"/>
              </a:spcBef>
            </a:pPr>
            <a:r>
              <a:rPr lang="en-US" sz="2600" b="1"/>
              <a:t>Town Hall Set Up</a:t>
            </a:r>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smtClean="0"/>
              <a:t>Season 4 </a:t>
            </a:r>
            <a:r>
              <a:rPr lang="en-US" sz="2400" i="1" smtClean="0">
                <a:solidFill>
                  <a:schemeClr val="accent2"/>
                </a:solidFill>
                <a:latin typeface="Arial" charset="0"/>
                <a:cs typeface="Arial" charset="0"/>
              </a:rPr>
              <a:t>in</a:t>
            </a:r>
            <a:r>
              <a:rPr lang="en-US" sz="2400" smtClean="0"/>
              <a:t> </a:t>
            </a:r>
            <a:r>
              <a:rPr lang="en-US" smtClean="0"/>
              <a:t>All Modules</a:t>
            </a:r>
          </a:p>
        </p:txBody>
      </p:sp>
      <p:pic>
        <p:nvPicPr>
          <p:cNvPr id="29699" name="Picture 4" descr="fall"/>
          <p:cNvPicPr>
            <a:picLocks noChangeAspect="1" noChangeArrowheads="1"/>
          </p:cNvPicPr>
          <p:nvPr/>
        </p:nvPicPr>
        <p:blipFill>
          <a:blip r:embed="rId2" cstate="print"/>
          <a:srcRect/>
          <a:stretch>
            <a:fillRect/>
          </a:stretch>
        </p:blipFill>
        <p:spPr bwMode="auto">
          <a:xfrm>
            <a:off x="1547813" y="1341438"/>
            <a:ext cx="5616575" cy="5124450"/>
          </a:xfrm>
          <a:prstGeom prst="rect">
            <a:avLst/>
          </a:prstGeom>
          <a:noFill/>
          <a:ln w="9525">
            <a:noFill/>
            <a:miter lim="800000"/>
            <a:headEnd/>
            <a:tailEnd/>
          </a:ln>
        </p:spPr>
      </p:pic>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hex map"/>
          <p:cNvPicPr>
            <a:picLocks noGrp="1" noChangeAspect="1" noChangeArrowheads="1"/>
          </p:cNvPicPr>
          <p:nvPr>
            <p:ph idx="1"/>
          </p:nvPr>
        </p:nvPicPr>
        <p:blipFill>
          <a:blip r:embed="rId2" cstate="print">
            <a:lum bright="4000" contrast="-2000"/>
          </a:blip>
          <a:srcRect/>
          <a:stretch>
            <a:fillRect/>
          </a:stretch>
        </p:blipFill>
        <p:spPr>
          <a:xfrm>
            <a:off x="2000250" y="357188"/>
            <a:ext cx="5081588" cy="6121400"/>
          </a:xfrm>
          <a:effectLst>
            <a:outerShdw blurRad="50800" dist="50800" dir="5400000" algn="ctr" rotWithShape="0">
              <a:srgbClr val="000000">
                <a:alpha val="47000"/>
              </a:srgbClr>
            </a:outerShdw>
          </a:effectLst>
        </p:spPr>
      </p:pic>
    </p:spTree>
  </p:cSld>
  <p:clrMapOvr>
    <a:masterClrMapping/>
  </p:clrMapOvr>
  <p:transition xmlns:p14="http://schemas.microsoft.com/office/powerpoint/2010/main">
    <p:zo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1619250" y="260350"/>
            <a:ext cx="5832475" cy="792163"/>
          </a:xfrm>
        </p:spPr>
        <p:txBody>
          <a:bodyPr/>
          <a:lstStyle/>
          <a:p>
            <a:pPr eaLnBrk="1" hangingPunct="1"/>
            <a:r>
              <a:rPr lang="en-US" smtClean="0"/>
              <a:t>Season 4 </a:t>
            </a:r>
            <a:r>
              <a:rPr lang="en-US" sz="2400" i="1" smtClean="0">
                <a:solidFill>
                  <a:schemeClr val="accent2"/>
                </a:solidFill>
                <a:latin typeface="Arial" charset="0"/>
                <a:cs typeface="Arial" charset="0"/>
              </a:rPr>
              <a:t>in</a:t>
            </a:r>
            <a:r>
              <a:rPr lang="en-US" sz="2400" smtClean="0"/>
              <a:t> </a:t>
            </a:r>
            <a:r>
              <a:rPr lang="en-US" smtClean="0"/>
              <a:t>All Modules</a:t>
            </a:r>
          </a:p>
        </p:txBody>
      </p:sp>
      <p:pic>
        <p:nvPicPr>
          <p:cNvPr id="30723" name="Picture 4" descr="National Court desk set-up"/>
          <p:cNvPicPr>
            <a:picLocks noChangeAspect="1" noChangeArrowheads="1"/>
          </p:cNvPicPr>
          <p:nvPr/>
        </p:nvPicPr>
        <p:blipFill>
          <a:blip r:embed="rId2" cstate="print"/>
          <a:srcRect/>
          <a:stretch>
            <a:fillRect/>
          </a:stretch>
        </p:blipFill>
        <p:spPr bwMode="auto">
          <a:xfrm>
            <a:off x="2195513" y="1773238"/>
            <a:ext cx="4914900" cy="4533900"/>
          </a:xfrm>
          <a:prstGeom prst="rect">
            <a:avLst/>
          </a:prstGeom>
          <a:noFill/>
          <a:ln w="9525">
            <a:noFill/>
            <a:miter lim="800000"/>
            <a:headEnd/>
            <a:tailEnd/>
          </a:ln>
        </p:spPr>
      </p:pic>
      <p:sp>
        <p:nvSpPr>
          <p:cNvPr id="30724" name="Text Box 5"/>
          <p:cNvSpPr txBox="1">
            <a:spLocks noChangeArrowheads="1"/>
          </p:cNvSpPr>
          <p:nvPr/>
        </p:nvSpPr>
        <p:spPr bwMode="auto">
          <a:xfrm>
            <a:off x="2411413" y="1196975"/>
            <a:ext cx="4249737" cy="488950"/>
          </a:xfrm>
          <a:prstGeom prst="rect">
            <a:avLst/>
          </a:prstGeom>
          <a:noFill/>
          <a:ln w="9525">
            <a:noFill/>
            <a:miter lim="800000"/>
            <a:headEnd/>
            <a:tailEnd/>
          </a:ln>
        </p:spPr>
        <p:txBody>
          <a:bodyPr>
            <a:spAutoFit/>
          </a:bodyPr>
          <a:lstStyle/>
          <a:p>
            <a:pPr algn="ctr">
              <a:spcBef>
                <a:spcPct val="50000"/>
              </a:spcBef>
            </a:pPr>
            <a:r>
              <a:rPr lang="en-US" sz="2600" b="1"/>
              <a:t>National Court Set-Up</a:t>
            </a:r>
          </a:p>
        </p:txBody>
      </p:sp>
      <p:sp>
        <p:nvSpPr>
          <p:cNvPr id="30725" name="Text Box 6"/>
          <p:cNvSpPr txBox="1">
            <a:spLocks noChangeArrowheads="1"/>
          </p:cNvSpPr>
          <p:nvPr/>
        </p:nvSpPr>
        <p:spPr bwMode="auto">
          <a:xfrm>
            <a:off x="3924300" y="6381750"/>
            <a:ext cx="1296988" cy="366713"/>
          </a:xfrm>
          <a:prstGeom prst="rect">
            <a:avLst/>
          </a:prstGeom>
          <a:noFill/>
          <a:ln w="9525">
            <a:noFill/>
            <a:miter lim="800000"/>
            <a:headEnd/>
            <a:tailEnd/>
          </a:ln>
        </p:spPr>
        <p:txBody>
          <a:bodyPr>
            <a:spAutoFit/>
          </a:bodyPr>
          <a:lstStyle/>
          <a:p>
            <a:pPr algn="ctr">
              <a:spcBef>
                <a:spcPct val="50000"/>
              </a:spcBef>
            </a:pPr>
            <a:r>
              <a:rPr lang="en-US" b="1"/>
              <a:t>FALL</a:t>
            </a:r>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en-US" smtClean="0"/>
              <a:t>CIVICMIRROR.COM</a:t>
            </a:r>
          </a:p>
        </p:txBody>
      </p:sp>
      <p:sp>
        <p:nvSpPr>
          <p:cNvPr id="7171" name="Rectangle 3"/>
          <p:cNvSpPr>
            <a:spLocks noGrp="1" noChangeArrowheads="1"/>
          </p:cNvSpPr>
          <p:nvPr>
            <p:ph type="body" idx="1"/>
          </p:nvPr>
        </p:nvSpPr>
        <p:spPr>
          <a:xfrm>
            <a:off x="285750" y="1600200"/>
            <a:ext cx="8858250" cy="4852988"/>
          </a:xfrm>
        </p:spPr>
        <p:txBody>
          <a:bodyPr/>
          <a:lstStyle/>
          <a:p>
            <a:pPr eaLnBrk="1" hangingPunct="1">
              <a:lnSpc>
                <a:spcPct val="90000"/>
              </a:lnSpc>
              <a:defRPr/>
            </a:pPr>
            <a:endParaRPr lang="en-US" u="sng" dirty="0" smtClean="0"/>
          </a:p>
          <a:p>
            <a:pPr eaLnBrk="1" hangingPunct="1">
              <a:lnSpc>
                <a:spcPct val="90000"/>
              </a:lnSpc>
              <a:buFontTx/>
              <a:buNone/>
              <a:defRPr/>
            </a:pPr>
            <a:r>
              <a:rPr lang="en-US" b="1" i="1" dirty="0" smtClean="0"/>
              <a:t>CIVICMIRROR.COM </a:t>
            </a:r>
            <a:r>
              <a:rPr lang="en-US" dirty="0" smtClean="0"/>
              <a:t>also comes with Web 2.0 Tools that allow teachers and students to continue their learning and discussions and debate beyond the classroom walls. </a:t>
            </a:r>
          </a:p>
          <a:p>
            <a:pPr eaLnBrk="1" hangingPunct="1">
              <a:lnSpc>
                <a:spcPct val="90000"/>
              </a:lnSpc>
              <a:buFontTx/>
              <a:buNone/>
              <a:defRPr/>
            </a:pPr>
            <a:endParaRPr lang="en-US" sz="900" dirty="0" smtClean="0"/>
          </a:p>
          <a:p>
            <a:pPr eaLnBrk="1" hangingPunct="1">
              <a:lnSpc>
                <a:spcPct val="90000"/>
              </a:lnSpc>
              <a:defRPr/>
            </a:pPr>
            <a:r>
              <a:rPr lang="en-US" b="1" dirty="0" smtClean="0"/>
              <a:t>Online discussion forums</a:t>
            </a:r>
          </a:p>
          <a:p>
            <a:pPr eaLnBrk="1" hangingPunct="1">
              <a:lnSpc>
                <a:spcPct val="90000"/>
              </a:lnSpc>
              <a:defRPr/>
            </a:pPr>
            <a:endParaRPr lang="en-US" sz="1100" b="1" dirty="0" smtClean="0"/>
          </a:p>
          <a:p>
            <a:pPr eaLnBrk="1" hangingPunct="1">
              <a:lnSpc>
                <a:spcPct val="90000"/>
              </a:lnSpc>
              <a:defRPr/>
            </a:pPr>
            <a:r>
              <a:rPr lang="en-US" b="1" dirty="0" smtClean="0"/>
              <a:t>Wiki technology</a:t>
            </a:r>
          </a:p>
          <a:p>
            <a:pPr eaLnBrk="1" hangingPunct="1">
              <a:lnSpc>
                <a:spcPct val="90000"/>
              </a:lnSpc>
              <a:defRPr/>
            </a:pPr>
            <a:endParaRPr lang="en-US" sz="1050" b="1" dirty="0" smtClean="0"/>
          </a:p>
          <a:p>
            <a:pPr eaLnBrk="1" hangingPunct="1">
              <a:lnSpc>
                <a:spcPct val="90000"/>
              </a:lnSpc>
              <a:defRPr/>
            </a:pPr>
            <a:r>
              <a:rPr lang="en-US" b="1" dirty="0" smtClean="0"/>
              <a:t>Live chat room</a:t>
            </a:r>
          </a:p>
          <a:p>
            <a:pPr eaLnBrk="1" hangingPunct="1">
              <a:lnSpc>
                <a:spcPct val="90000"/>
              </a:lnSpc>
              <a:defRPr/>
            </a:pPr>
            <a:endParaRPr lang="en-US" sz="1000" b="1" dirty="0" smtClean="0"/>
          </a:p>
          <a:p>
            <a:pPr eaLnBrk="1" hangingPunct="1">
              <a:lnSpc>
                <a:spcPct val="90000"/>
              </a:lnSpc>
              <a:defRPr/>
            </a:pPr>
            <a:r>
              <a:rPr lang="en-US" b="1" dirty="0" smtClean="0"/>
              <a:t>CM Library </a:t>
            </a:r>
            <a:r>
              <a:rPr lang="en-US" sz="1800" b="1" dirty="0" smtClean="0"/>
              <a:t>(educators can share and collaborate on teaching ideas)</a:t>
            </a:r>
          </a:p>
          <a:p>
            <a:pPr eaLnBrk="1" hangingPunct="1">
              <a:lnSpc>
                <a:spcPct val="90000"/>
              </a:lnSpc>
              <a:defRPr/>
            </a:pPr>
            <a:endParaRPr lang="en-US" sz="1600" b="1" dirty="0" smtClean="0"/>
          </a:p>
          <a:p>
            <a:pPr eaLnBrk="1" hangingPunct="1">
              <a:lnSpc>
                <a:spcPct val="90000"/>
              </a:lnSpc>
              <a:defRPr/>
            </a:pPr>
            <a:r>
              <a:rPr lang="en-US" b="1" dirty="0" smtClean="0"/>
              <a:t>CM Mail </a:t>
            </a:r>
            <a:r>
              <a:rPr lang="en-US" sz="1800" b="1" dirty="0" smtClean="0"/>
              <a:t>(everyone has their own inbox for private messages)</a:t>
            </a:r>
            <a:endParaRPr lang="en-US" b="1" dirty="0" smtClean="0"/>
          </a:p>
          <a:p>
            <a:pPr eaLnBrk="1" hangingPunct="1">
              <a:lnSpc>
                <a:spcPct val="90000"/>
              </a:lnSpc>
              <a:defRPr/>
            </a:pPr>
            <a:endParaRPr lang="en-US" dirty="0" smtClean="0"/>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animEffect transition="in" filter="slide(fromBottom)">
                                      <p:cBhvr>
                                        <p:cTn id="7" dur="500"/>
                                        <p:tgtEl>
                                          <p:spTgt spid="717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7171">
                                            <p:txEl>
                                              <p:pRg st="3" end="3"/>
                                            </p:txEl>
                                          </p:spTgt>
                                        </p:tgtEl>
                                        <p:attrNameLst>
                                          <p:attrName>style.visibility</p:attrName>
                                        </p:attrNameLst>
                                      </p:cBhvr>
                                      <p:to>
                                        <p:strVal val="visible"/>
                                      </p:to>
                                    </p:set>
                                    <p:animEffect transition="in" filter="slide(fromBottom)">
                                      <p:cBhvr>
                                        <p:cTn id="12" dur="500"/>
                                        <p:tgtEl>
                                          <p:spTgt spid="7171">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7171">
                                            <p:txEl>
                                              <p:pRg st="5" end="5"/>
                                            </p:txEl>
                                          </p:spTgt>
                                        </p:tgtEl>
                                        <p:attrNameLst>
                                          <p:attrName>style.visibility</p:attrName>
                                        </p:attrNameLst>
                                      </p:cBhvr>
                                      <p:to>
                                        <p:strVal val="visible"/>
                                      </p:to>
                                    </p:set>
                                    <p:animEffect transition="in" filter="slide(fromBottom)">
                                      <p:cBhvr>
                                        <p:cTn id="17" dur="500"/>
                                        <p:tgtEl>
                                          <p:spTgt spid="7171">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7171">
                                            <p:txEl>
                                              <p:pRg st="7" end="7"/>
                                            </p:txEl>
                                          </p:spTgt>
                                        </p:tgtEl>
                                        <p:attrNameLst>
                                          <p:attrName>style.visibility</p:attrName>
                                        </p:attrNameLst>
                                      </p:cBhvr>
                                      <p:to>
                                        <p:strVal val="visible"/>
                                      </p:to>
                                    </p:set>
                                    <p:animEffect transition="in" filter="slide(fromBottom)">
                                      <p:cBhvr>
                                        <p:cTn id="22" dur="500"/>
                                        <p:tgtEl>
                                          <p:spTgt spid="7171">
                                            <p:txEl>
                                              <p:pRg st="7" end="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7171">
                                            <p:txEl>
                                              <p:pRg st="9" end="9"/>
                                            </p:txEl>
                                          </p:spTgt>
                                        </p:tgtEl>
                                        <p:attrNameLst>
                                          <p:attrName>style.visibility</p:attrName>
                                        </p:attrNameLst>
                                      </p:cBhvr>
                                      <p:to>
                                        <p:strVal val="visible"/>
                                      </p:to>
                                    </p:set>
                                    <p:animEffect transition="in" filter="slide(fromBottom)">
                                      <p:cBhvr>
                                        <p:cTn id="27" dur="500"/>
                                        <p:tgtEl>
                                          <p:spTgt spid="7171">
                                            <p:txEl>
                                              <p:pRg st="9" end="9"/>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7171">
                                            <p:txEl>
                                              <p:pRg st="11" end="11"/>
                                            </p:txEl>
                                          </p:spTgt>
                                        </p:tgtEl>
                                        <p:attrNameLst>
                                          <p:attrName>style.visibility</p:attrName>
                                        </p:attrNameLst>
                                      </p:cBhvr>
                                      <p:to>
                                        <p:strVal val="visible"/>
                                      </p:to>
                                    </p:set>
                                    <p:animEffect transition="in" filter="slide(fromBottom)">
                                      <p:cBhvr>
                                        <p:cTn id="32" dur="500"/>
                                        <p:tgtEl>
                                          <p:spTgt spid="7171">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CA" smtClean="0"/>
              <a:t>STUDENT REFLECTION</a:t>
            </a:r>
          </a:p>
        </p:txBody>
      </p:sp>
      <p:sp>
        <p:nvSpPr>
          <p:cNvPr id="32771" name="Content Placeholder 2"/>
          <p:cNvSpPr>
            <a:spLocks noGrp="1"/>
          </p:cNvSpPr>
          <p:nvPr>
            <p:ph idx="1"/>
          </p:nvPr>
        </p:nvSpPr>
        <p:spPr>
          <a:xfrm>
            <a:off x="214313" y="1600200"/>
            <a:ext cx="8929687" cy="4852988"/>
          </a:xfrm>
        </p:spPr>
        <p:txBody>
          <a:bodyPr/>
          <a:lstStyle/>
          <a:p>
            <a:pPr>
              <a:buFontTx/>
              <a:buNone/>
            </a:pPr>
            <a:r>
              <a:rPr lang="en-US" sz="2000" smtClean="0"/>
              <a:t>	</a:t>
            </a:r>
            <a:r>
              <a:rPr lang="en-US" smtClean="0"/>
              <a:t>“I really learned a lot this term working with </a:t>
            </a:r>
            <a:r>
              <a:rPr lang="en-US" i="1" smtClean="0"/>
              <a:t>Civic Mirror</a:t>
            </a:r>
            <a:r>
              <a:rPr lang="en-US" smtClean="0"/>
              <a:t>.  I liked how everyone had their own agendas and how we had to research the different forms of government so that we could accomplish them to the best of our ability.  It was fun to try to find all the dictators and stop them.  I also really liked how you had to learn to come together as a community and try to keep everyone alive, we had a lot of dead people after the first couple years.  The trials and law making parts were a lot of fun and I really found them informational as I am thinking about a job in criminal justice next year.  This made learning fun and I learned more in this class than any of my other classes this year.”</a:t>
            </a:r>
            <a:endParaRPr lang="en-CA" sz="2000" smtClean="0"/>
          </a:p>
          <a:p>
            <a:endParaRPr lang="en-CA" sz="1000" smtClean="0"/>
          </a:p>
          <a:p>
            <a:pPr lvl="1">
              <a:buFontTx/>
              <a:buNone/>
            </a:pPr>
            <a:r>
              <a:rPr lang="en-US" sz="1600" smtClean="0"/>
              <a:t>~ M.B. Chemawa Indian School Senior</a:t>
            </a:r>
            <a:endParaRPr lang="en-CA" sz="1600" smtClean="0"/>
          </a:p>
          <a:p>
            <a:endParaRPr lang="en-CA" smtClean="0"/>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en-US" sz="3600" u="sng" smtClean="0"/>
              <a:t>More Info?</a:t>
            </a:r>
          </a:p>
        </p:txBody>
      </p:sp>
      <p:sp>
        <p:nvSpPr>
          <p:cNvPr id="33795" name="Rectangle 3"/>
          <p:cNvSpPr>
            <a:spLocks noGrp="1" noChangeArrowheads="1"/>
          </p:cNvSpPr>
          <p:nvPr>
            <p:ph type="body" idx="1"/>
          </p:nvPr>
        </p:nvSpPr>
        <p:spPr>
          <a:xfrm>
            <a:off x="755650" y="1628775"/>
            <a:ext cx="7848600" cy="4895850"/>
          </a:xfrm>
        </p:spPr>
        <p:txBody>
          <a:bodyPr/>
          <a:lstStyle/>
          <a:p>
            <a:pPr eaLnBrk="1" hangingPunct="1">
              <a:buFontTx/>
              <a:buNone/>
            </a:pPr>
            <a:endParaRPr lang="en-US" sz="2800" b="1" smtClean="0"/>
          </a:p>
          <a:p>
            <a:pPr algn="ctr" eaLnBrk="1" hangingPunct="1">
              <a:buFontTx/>
              <a:buNone/>
            </a:pPr>
            <a:r>
              <a:rPr lang="en-US" sz="2800" b="1" smtClean="0"/>
              <a:t>To order or ask about </a:t>
            </a:r>
          </a:p>
          <a:p>
            <a:pPr algn="ctr" eaLnBrk="1" hangingPunct="1">
              <a:buFontTx/>
              <a:buNone/>
            </a:pPr>
            <a:r>
              <a:rPr lang="en-US" sz="2800" b="1" i="1" smtClean="0"/>
              <a:t>The Civic Mirror for your school,</a:t>
            </a:r>
          </a:p>
          <a:p>
            <a:pPr algn="ctr" eaLnBrk="1" hangingPunct="1">
              <a:buFontTx/>
              <a:buNone/>
            </a:pPr>
            <a:r>
              <a:rPr lang="en-US" sz="4000" b="1" smtClean="0"/>
              <a:t>visit</a:t>
            </a:r>
          </a:p>
          <a:p>
            <a:pPr algn="ctr" eaLnBrk="1" hangingPunct="1">
              <a:buFontTx/>
              <a:buNone/>
            </a:pPr>
            <a:endParaRPr lang="en-US" sz="1400" b="1" smtClean="0"/>
          </a:p>
          <a:p>
            <a:pPr algn="ctr" eaLnBrk="1" hangingPunct="1">
              <a:buFontTx/>
              <a:buNone/>
            </a:pPr>
            <a:r>
              <a:rPr lang="en-US" sz="4000" b="1" smtClean="0">
                <a:hlinkClick r:id="rId2"/>
              </a:rPr>
              <a:t>www.action-ed.com</a:t>
            </a:r>
            <a:r>
              <a:rPr lang="en-US" sz="4000" b="1" smtClean="0"/>
              <a:t> </a:t>
            </a:r>
            <a:endParaRPr lang="en-US" sz="2000" b="1" smtClean="0"/>
          </a:p>
          <a:p>
            <a:pPr eaLnBrk="1" hangingPunct="1">
              <a:buFontTx/>
              <a:buNone/>
            </a:pPr>
            <a:endParaRPr lang="en-US" sz="2800" b="1" i="1" smtClean="0"/>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smtClean="0"/>
              <a:t>Civic Mirror Overview</a:t>
            </a:r>
          </a:p>
        </p:txBody>
      </p:sp>
      <p:pic>
        <p:nvPicPr>
          <p:cNvPr id="4099" name="Picture 4" descr="class of students"/>
          <p:cNvPicPr>
            <a:picLocks noChangeAspect="1" noChangeArrowheads="1"/>
          </p:cNvPicPr>
          <p:nvPr/>
        </p:nvPicPr>
        <p:blipFill>
          <a:blip r:embed="rId2" cstate="print"/>
          <a:srcRect/>
          <a:stretch>
            <a:fillRect/>
          </a:stretch>
        </p:blipFill>
        <p:spPr bwMode="auto">
          <a:xfrm>
            <a:off x="1835150" y="2420938"/>
            <a:ext cx="5905500" cy="3486150"/>
          </a:xfrm>
          <a:prstGeom prst="rect">
            <a:avLst/>
          </a:prstGeom>
          <a:noFill/>
          <a:ln w="9525">
            <a:noFill/>
            <a:miter lim="800000"/>
            <a:headEnd/>
            <a:tailEnd/>
          </a:ln>
        </p:spPr>
      </p:pic>
      <p:sp>
        <p:nvSpPr>
          <p:cNvPr id="4100" name="Text Box 5"/>
          <p:cNvSpPr txBox="1">
            <a:spLocks noChangeArrowheads="1"/>
          </p:cNvSpPr>
          <p:nvPr/>
        </p:nvSpPr>
        <p:spPr bwMode="auto">
          <a:xfrm>
            <a:off x="1285875" y="1785938"/>
            <a:ext cx="7000875" cy="461962"/>
          </a:xfrm>
          <a:prstGeom prst="rect">
            <a:avLst/>
          </a:prstGeom>
          <a:noFill/>
          <a:ln w="9525">
            <a:noFill/>
            <a:miter lim="800000"/>
            <a:headEnd/>
            <a:tailEnd/>
          </a:ln>
        </p:spPr>
        <p:txBody>
          <a:bodyPr>
            <a:spAutoFit/>
          </a:bodyPr>
          <a:lstStyle/>
          <a:p>
            <a:pPr algn="ctr">
              <a:spcBef>
                <a:spcPct val="50000"/>
              </a:spcBef>
            </a:pPr>
            <a:r>
              <a:rPr lang="en-US" sz="2400">
                <a:latin typeface="Arial Black" pitchFamily="34" charset="0"/>
              </a:rPr>
              <a:t>THE CIVIC MIRROR STARTS WITH A </a:t>
            </a:r>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smtClean="0"/>
              <a:t>Civic Mirror Overview</a:t>
            </a:r>
          </a:p>
        </p:txBody>
      </p:sp>
      <p:pic>
        <p:nvPicPr>
          <p:cNvPr id="5123" name="Picture 4" descr="ficititious family"/>
          <p:cNvPicPr>
            <a:picLocks noChangeAspect="1" noChangeArrowheads="1"/>
          </p:cNvPicPr>
          <p:nvPr/>
        </p:nvPicPr>
        <p:blipFill>
          <a:blip r:embed="rId2" cstate="print"/>
          <a:srcRect/>
          <a:stretch>
            <a:fillRect/>
          </a:stretch>
        </p:blipFill>
        <p:spPr bwMode="auto">
          <a:xfrm>
            <a:off x="468313" y="3573463"/>
            <a:ext cx="8121650" cy="2582862"/>
          </a:xfrm>
          <a:prstGeom prst="rect">
            <a:avLst/>
          </a:prstGeom>
          <a:noFill/>
          <a:ln w="9525">
            <a:noFill/>
            <a:miter lim="800000"/>
            <a:headEnd/>
            <a:tailEnd/>
          </a:ln>
        </p:spPr>
      </p:pic>
      <p:sp>
        <p:nvSpPr>
          <p:cNvPr id="5124" name="Text Box 5"/>
          <p:cNvSpPr txBox="1">
            <a:spLocks noChangeArrowheads="1"/>
          </p:cNvSpPr>
          <p:nvPr/>
        </p:nvSpPr>
        <p:spPr bwMode="auto">
          <a:xfrm>
            <a:off x="642938" y="2286000"/>
            <a:ext cx="6532562" cy="1857375"/>
          </a:xfrm>
          <a:prstGeom prst="rect">
            <a:avLst/>
          </a:prstGeom>
          <a:noFill/>
          <a:ln w="9525">
            <a:noFill/>
            <a:miter lim="800000"/>
            <a:headEnd/>
            <a:tailEnd/>
          </a:ln>
        </p:spPr>
        <p:txBody>
          <a:bodyPr>
            <a:spAutoFit/>
          </a:bodyPr>
          <a:lstStyle/>
          <a:p>
            <a:r>
              <a:rPr lang="en-US" sz="3800">
                <a:latin typeface="Arial Black" pitchFamily="34" charset="0"/>
              </a:rPr>
              <a:t>Each student becomes a citizen who must provide for a </a:t>
            </a:r>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US" smtClean="0"/>
              <a:t>Civic Mirror Overview</a:t>
            </a:r>
          </a:p>
        </p:txBody>
      </p:sp>
      <p:pic>
        <p:nvPicPr>
          <p:cNvPr id="6147" name="Picture 4" descr="1"/>
          <p:cNvPicPr>
            <a:picLocks noChangeAspect="1" noChangeArrowheads="1"/>
          </p:cNvPicPr>
          <p:nvPr/>
        </p:nvPicPr>
        <p:blipFill>
          <a:blip r:embed="rId2" cstate="print"/>
          <a:srcRect/>
          <a:stretch>
            <a:fillRect/>
          </a:stretch>
        </p:blipFill>
        <p:spPr bwMode="auto">
          <a:xfrm>
            <a:off x="1042988" y="1916113"/>
            <a:ext cx="6119812" cy="1339850"/>
          </a:xfrm>
          <a:prstGeom prst="rect">
            <a:avLst/>
          </a:prstGeom>
          <a:noFill/>
          <a:ln w="9525">
            <a:noFill/>
            <a:miter lim="800000"/>
            <a:headEnd/>
            <a:tailEnd/>
          </a:ln>
        </p:spPr>
      </p:pic>
      <p:pic>
        <p:nvPicPr>
          <p:cNvPr id="6148" name="Picture 5" descr="2"/>
          <p:cNvPicPr>
            <a:picLocks noChangeAspect="1" noChangeArrowheads="1"/>
          </p:cNvPicPr>
          <p:nvPr/>
        </p:nvPicPr>
        <p:blipFill>
          <a:blip r:embed="rId3" cstate="print"/>
          <a:srcRect/>
          <a:stretch>
            <a:fillRect/>
          </a:stretch>
        </p:blipFill>
        <p:spPr bwMode="auto">
          <a:xfrm>
            <a:off x="971550" y="3644900"/>
            <a:ext cx="6284913" cy="1017588"/>
          </a:xfrm>
          <a:prstGeom prst="rect">
            <a:avLst/>
          </a:prstGeom>
          <a:noFill/>
          <a:ln w="9525">
            <a:noFill/>
            <a:miter lim="800000"/>
            <a:headEnd/>
            <a:tailEnd/>
          </a:ln>
        </p:spPr>
      </p:pic>
      <p:pic>
        <p:nvPicPr>
          <p:cNvPr id="6149" name="Picture 6" descr="3"/>
          <p:cNvPicPr>
            <a:picLocks noChangeAspect="1" noChangeArrowheads="1"/>
          </p:cNvPicPr>
          <p:nvPr/>
        </p:nvPicPr>
        <p:blipFill>
          <a:blip r:embed="rId4" cstate="print"/>
          <a:srcRect/>
          <a:stretch>
            <a:fillRect/>
          </a:stretch>
        </p:blipFill>
        <p:spPr bwMode="auto">
          <a:xfrm>
            <a:off x="971550" y="5157788"/>
            <a:ext cx="6645275" cy="1125537"/>
          </a:xfrm>
          <a:prstGeom prst="rect">
            <a:avLst/>
          </a:prstGeom>
          <a:noFill/>
          <a:ln w="9525">
            <a:noFill/>
            <a:miter lim="800000"/>
            <a:headEnd/>
            <a:tailEnd/>
          </a:ln>
        </p:spPr>
      </p:pic>
      <p:sp>
        <p:nvSpPr>
          <p:cNvPr id="6150" name="Text Box 8"/>
          <p:cNvSpPr txBox="1">
            <a:spLocks noChangeArrowheads="1"/>
          </p:cNvSpPr>
          <p:nvPr/>
        </p:nvSpPr>
        <p:spPr bwMode="auto">
          <a:xfrm>
            <a:off x="7451725" y="5734050"/>
            <a:ext cx="792163" cy="457200"/>
          </a:xfrm>
          <a:prstGeom prst="rect">
            <a:avLst/>
          </a:prstGeom>
          <a:noFill/>
          <a:ln w="9525">
            <a:noFill/>
            <a:miter lim="800000"/>
            <a:headEnd/>
            <a:tailEnd/>
          </a:ln>
        </p:spPr>
        <p:txBody>
          <a:bodyPr>
            <a:spAutoFit/>
          </a:bodyPr>
          <a:lstStyle/>
          <a:p>
            <a:pPr>
              <a:spcBef>
                <a:spcPct val="50000"/>
              </a:spcBef>
            </a:pPr>
            <a:r>
              <a:rPr lang="en-US" sz="2400">
                <a:latin typeface="Arial Black" pitchFamily="34" charset="0"/>
              </a:rPr>
              <a:t>…</a:t>
            </a:r>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smtClean="0"/>
              <a:t>Civic Mirror Overview</a:t>
            </a:r>
          </a:p>
        </p:txBody>
      </p:sp>
      <p:pic>
        <p:nvPicPr>
          <p:cNvPr id="7171" name="Picture 4" descr="safe neighborhood"/>
          <p:cNvPicPr>
            <a:picLocks noChangeAspect="1" noChangeArrowheads="1"/>
          </p:cNvPicPr>
          <p:nvPr/>
        </p:nvPicPr>
        <p:blipFill>
          <a:blip r:embed="rId2" cstate="print"/>
          <a:srcRect/>
          <a:stretch>
            <a:fillRect/>
          </a:stretch>
        </p:blipFill>
        <p:spPr bwMode="auto">
          <a:xfrm>
            <a:off x="1403350" y="1916113"/>
            <a:ext cx="5846763" cy="1069975"/>
          </a:xfrm>
          <a:prstGeom prst="rect">
            <a:avLst/>
          </a:prstGeom>
          <a:noFill/>
          <a:ln w="9525">
            <a:noFill/>
            <a:miter lim="800000"/>
            <a:headEnd/>
            <a:tailEnd/>
          </a:ln>
        </p:spPr>
      </p:pic>
      <p:pic>
        <p:nvPicPr>
          <p:cNvPr id="7172" name="Picture 5" descr="nice house"/>
          <p:cNvPicPr>
            <a:picLocks noChangeAspect="1" noChangeArrowheads="1"/>
          </p:cNvPicPr>
          <p:nvPr/>
        </p:nvPicPr>
        <p:blipFill>
          <a:blip r:embed="rId3" cstate="print"/>
          <a:srcRect/>
          <a:stretch>
            <a:fillRect/>
          </a:stretch>
        </p:blipFill>
        <p:spPr bwMode="auto">
          <a:xfrm>
            <a:off x="1187450" y="3644900"/>
            <a:ext cx="6337300" cy="825500"/>
          </a:xfrm>
          <a:prstGeom prst="rect">
            <a:avLst/>
          </a:prstGeom>
          <a:noFill/>
          <a:ln w="9525">
            <a:noFill/>
            <a:miter lim="800000"/>
            <a:headEnd/>
            <a:tailEnd/>
          </a:ln>
        </p:spPr>
      </p:pic>
      <p:pic>
        <p:nvPicPr>
          <p:cNvPr id="7173" name="Picture 6" descr="insurance"/>
          <p:cNvPicPr>
            <a:picLocks noChangeAspect="1" noChangeArrowheads="1"/>
          </p:cNvPicPr>
          <p:nvPr/>
        </p:nvPicPr>
        <p:blipFill>
          <a:blip r:embed="rId4" cstate="print"/>
          <a:srcRect/>
          <a:stretch>
            <a:fillRect/>
          </a:stretch>
        </p:blipFill>
        <p:spPr bwMode="auto">
          <a:xfrm>
            <a:off x="1403350" y="5084763"/>
            <a:ext cx="6791325" cy="1439862"/>
          </a:xfrm>
          <a:prstGeom prst="rect">
            <a:avLst/>
          </a:prstGeom>
          <a:noFill/>
          <a:ln w="9525">
            <a:noFill/>
            <a:miter lim="800000"/>
            <a:headEnd/>
            <a:tailEnd/>
          </a:ln>
        </p:spPr>
      </p:pic>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smtClean="0"/>
              <a:t>Civic Mirror Overview</a:t>
            </a:r>
          </a:p>
        </p:txBody>
      </p:sp>
      <p:sp>
        <p:nvSpPr>
          <p:cNvPr id="8195" name="TextBox 3"/>
          <p:cNvSpPr txBox="1">
            <a:spLocks noChangeArrowheads="1"/>
          </p:cNvSpPr>
          <p:nvPr/>
        </p:nvSpPr>
        <p:spPr bwMode="auto">
          <a:xfrm>
            <a:off x="857250" y="2071688"/>
            <a:ext cx="7643813" cy="3540125"/>
          </a:xfrm>
          <a:prstGeom prst="rect">
            <a:avLst/>
          </a:prstGeom>
          <a:noFill/>
          <a:ln w="9525">
            <a:noFill/>
            <a:miter lim="800000"/>
            <a:headEnd/>
            <a:tailEnd/>
          </a:ln>
        </p:spPr>
        <p:txBody>
          <a:bodyPr>
            <a:spAutoFit/>
          </a:bodyPr>
          <a:lstStyle/>
          <a:p>
            <a:r>
              <a:rPr lang="en-CA" sz="3200">
                <a:latin typeface="Arial Black" pitchFamily="34" charset="0"/>
                <a:ea typeface="Verdana" pitchFamily="34" charset="0"/>
                <a:cs typeface="Verdana" pitchFamily="34" charset="0"/>
              </a:rPr>
              <a:t>But …</a:t>
            </a:r>
          </a:p>
          <a:p>
            <a:endParaRPr lang="en-CA" sz="3200">
              <a:latin typeface="Arial Black" pitchFamily="34" charset="0"/>
              <a:ea typeface="Verdana" pitchFamily="34" charset="0"/>
              <a:cs typeface="Verdana" pitchFamily="34" charset="0"/>
            </a:endParaRPr>
          </a:p>
          <a:p>
            <a:r>
              <a:rPr lang="en-CA" sz="3200">
                <a:latin typeface="Arial Black" pitchFamily="34" charset="0"/>
                <a:ea typeface="Verdana" pitchFamily="34" charset="0"/>
                <a:cs typeface="Verdana" pitchFamily="34" charset="0"/>
              </a:rPr>
              <a:t>Because there are not enough goods and services to go around, conflict arises as citizens compete to provide for their families.</a:t>
            </a:r>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785813" y="214313"/>
            <a:ext cx="7772400" cy="1144587"/>
          </a:xfrm>
        </p:spPr>
        <p:txBody>
          <a:bodyPr/>
          <a:lstStyle/>
          <a:p>
            <a:pPr eaLnBrk="1" hangingPunct="1"/>
            <a:r>
              <a:rPr lang="en-US" smtClean="0"/>
              <a:t>Civic Mirror Overview</a:t>
            </a:r>
            <a:endParaRPr lang="en-CA" smtClean="0"/>
          </a:p>
        </p:txBody>
      </p:sp>
      <p:sp>
        <p:nvSpPr>
          <p:cNvPr id="28675" name="Content Placeholder 2"/>
          <p:cNvSpPr>
            <a:spLocks noGrp="1"/>
          </p:cNvSpPr>
          <p:nvPr>
            <p:ph idx="1"/>
          </p:nvPr>
        </p:nvSpPr>
        <p:spPr>
          <a:xfrm>
            <a:off x="457200" y="1928813"/>
            <a:ext cx="8362950" cy="3714750"/>
          </a:xfrm>
        </p:spPr>
        <p:txBody>
          <a:bodyPr/>
          <a:lstStyle/>
          <a:p>
            <a:pPr indent="0" eaLnBrk="1" hangingPunct="1">
              <a:buFontTx/>
              <a:buNone/>
            </a:pPr>
            <a:r>
              <a:rPr lang="en-CA" sz="3200" b="1" smtClean="0">
                <a:solidFill>
                  <a:schemeClr val="tx1"/>
                </a:solidFill>
              </a:rPr>
              <a:t>OK … so you might be thinking… </a:t>
            </a:r>
          </a:p>
          <a:p>
            <a:pPr indent="0" algn="ctr" eaLnBrk="1" hangingPunct="1">
              <a:buFontTx/>
              <a:buNone/>
            </a:pPr>
            <a:endParaRPr lang="en-CA" sz="1200" b="1" smtClean="0"/>
          </a:p>
          <a:p>
            <a:pPr indent="0" eaLnBrk="1" hangingPunct="1"/>
            <a:r>
              <a:rPr lang="en-CA" sz="3200" b="1" smtClean="0"/>
              <a:t> How does this work?</a:t>
            </a:r>
          </a:p>
          <a:p>
            <a:pPr indent="0" eaLnBrk="1" hangingPunct="1"/>
            <a:endParaRPr lang="en-CA" sz="1600" b="1" smtClean="0"/>
          </a:p>
          <a:p>
            <a:pPr indent="0" eaLnBrk="1" hangingPunct="1"/>
            <a:r>
              <a:rPr lang="en-CA" sz="3200" b="1" smtClean="0"/>
              <a:t> How do students live in a country?</a:t>
            </a:r>
          </a:p>
          <a:p>
            <a:pPr indent="0" eaLnBrk="1" hangingPunct="1">
              <a:buFontTx/>
              <a:buNone/>
            </a:pPr>
            <a:endParaRPr lang="en-CA" sz="1400" b="1" smtClean="0"/>
          </a:p>
          <a:p>
            <a:pPr indent="0" eaLnBrk="1" hangingPunct="1"/>
            <a:r>
              <a:rPr lang="en-CA" sz="3200" b="1" smtClean="0"/>
              <a:t> How do they get what they need?</a:t>
            </a:r>
          </a:p>
          <a:p>
            <a:pPr indent="0" eaLnBrk="1" hangingPunct="1"/>
            <a:endParaRPr lang="en-CA" sz="1200" b="1" smtClean="0"/>
          </a:p>
          <a:p>
            <a:pPr indent="0" eaLnBrk="1" hangingPunct="1"/>
            <a:r>
              <a:rPr lang="en-CA" sz="3200" b="1" smtClean="0"/>
              <a:t> Does each student have his/her own country, does everyone share one?</a:t>
            </a:r>
          </a:p>
          <a:p>
            <a:pPr indent="0" eaLnBrk="1" hangingPunct="1"/>
            <a:endParaRPr lang="en-CA" sz="3200" b="1" smtClean="0"/>
          </a:p>
          <a:p>
            <a:pPr indent="0" eaLnBrk="1" hangingPunct="1"/>
            <a:endParaRPr lang="en-CA" sz="3200" b="1" smtClean="0"/>
          </a:p>
        </p:txBody>
      </p:sp>
    </p:spTree>
  </p:cSld>
  <p:clrMapOvr>
    <a:masterClrMapping/>
  </p:clrMapOvr>
  <p:transition xmlns:p14="http://schemas.microsoft.com/office/powerpoint/2010/main">
    <p:zoom/>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8675">
                                            <p:txEl>
                                              <p:pRg st="0" end="0"/>
                                            </p:txEl>
                                          </p:spTgt>
                                        </p:tgtEl>
                                        <p:attrNameLst>
                                          <p:attrName>style.visibility</p:attrName>
                                        </p:attrNameLst>
                                      </p:cBhvr>
                                      <p:to>
                                        <p:strVal val="visible"/>
                                      </p:to>
                                    </p:set>
                                    <p:anim calcmode="lin" valueType="num">
                                      <p:cBhvr additive="base">
                                        <p:cTn id="7" dur="500" fill="hold"/>
                                        <p:tgtEl>
                                          <p:spTgt spid="2867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867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8675">
                                            <p:txEl>
                                              <p:pRg st="2" end="2"/>
                                            </p:txEl>
                                          </p:spTgt>
                                        </p:tgtEl>
                                        <p:attrNameLst>
                                          <p:attrName>style.visibility</p:attrName>
                                        </p:attrNameLst>
                                      </p:cBhvr>
                                      <p:to>
                                        <p:strVal val="visible"/>
                                      </p:to>
                                    </p:set>
                                    <p:anim calcmode="lin" valueType="num">
                                      <p:cBhvr additive="base">
                                        <p:cTn id="13" dur="500" fill="hold"/>
                                        <p:tgtEl>
                                          <p:spTgt spid="2867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8675">
                                            <p:txEl>
                                              <p:pRg st="2" end="2"/>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8675">
                                            <p:txEl>
                                              <p:pRg st="4" end="4"/>
                                            </p:txEl>
                                          </p:spTgt>
                                        </p:tgtEl>
                                        <p:attrNameLst>
                                          <p:attrName>style.visibility</p:attrName>
                                        </p:attrNameLst>
                                      </p:cBhvr>
                                      <p:to>
                                        <p:strVal val="visible"/>
                                      </p:to>
                                    </p:set>
                                    <p:anim calcmode="lin" valueType="num">
                                      <p:cBhvr additive="base">
                                        <p:cTn id="17" dur="500" fill="hold"/>
                                        <p:tgtEl>
                                          <p:spTgt spid="28675">
                                            <p:txEl>
                                              <p:pRg st="4" end="4"/>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8675">
                                            <p:txEl>
                                              <p:pRg st="4" end="4"/>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8675">
                                            <p:txEl>
                                              <p:pRg st="6" end="6"/>
                                            </p:txEl>
                                          </p:spTgt>
                                        </p:tgtEl>
                                        <p:attrNameLst>
                                          <p:attrName>style.visibility</p:attrName>
                                        </p:attrNameLst>
                                      </p:cBhvr>
                                      <p:to>
                                        <p:strVal val="visible"/>
                                      </p:to>
                                    </p:set>
                                    <p:anim calcmode="lin" valueType="num">
                                      <p:cBhvr additive="base">
                                        <p:cTn id="21" dur="500" fill="hold"/>
                                        <p:tgtEl>
                                          <p:spTgt spid="28675">
                                            <p:txEl>
                                              <p:pRg st="6" end="6"/>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8675">
                                            <p:txEl>
                                              <p:pRg st="6" end="6"/>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28675">
                                            <p:txEl>
                                              <p:pRg st="8" end="8"/>
                                            </p:txEl>
                                          </p:spTgt>
                                        </p:tgtEl>
                                        <p:attrNameLst>
                                          <p:attrName>style.visibility</p:attrName>
                                        </p:attrNameLst>
                                      </p:cBhvr>
                                      <p:to>
                                        <p:strVal val="visible"/>
                                      </p:to>
                                    </p:set>
                                    <p:anim calcmode="lin" valueType="num">
                                      <p:cBhvr additive="base">
                                        <p:cTn id="25" dur="500" fill="hold"/>
                                        <p:tgtEl>
                                          <p:spTgt spid="28675">
                                            <p:txEl>
                                              <p:pRg st="8" end="8"/>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8675">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3237</TotalTime>
  <Words>730</Words>
  <Application>Microsoft Macintosh PowerPoint</Application>
  <PresentationFormat>On-screen Show (4:3)</PresentationFormat>
  <Paragraphs>151</Paragraphs>
  <Slides>33</Slides>
  <Notes>0</Notes>
  <HiddenSlides>0</HiddenSlides>
  <MMClips>0</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Default Design</vt:lpstr>
      <vt:lpstr>PowerPoint Presentation</vt:lpstr>
      <vt:lpstr>PowerPoint Presentation</vt:lpstr>
      <vt:lpstr>PowerPoint Presentation</vt:lpstr>
      <vt:lpstr>Civic Mirror Overview</vt:lpstr>
      <vt:lpstr>Civic Mirror Overview</vt:lpstr>
      <vt:lpstr>Civic Mirror Overview</vt:lpstr>
      <vt:lpstr>Civic Mirror Overview</vt:lpstr>
      <vt:lpstr>Civic Mirror Overview</vt:lpstr>
      <vt:lpstr>Civic Mirror Overview</vt:lpstr>
      <vt:lpstr>Civic Mirror Overview</vt:lpstr>
      <vt:lpstr>Civic Mirror Overview</vt:lpstr>
      <vt:lpstr>Civic Mirror Overview</vt:lpstr>
      <vt:lpstr>Civic Mirror Overview</vt:lpstr>
      <vt:lpstr>Civic Mirror Overview</vt:lpstr>
      <vt:lpstr>Civic Mirror Overview</vt:lpstr>
      <vt:lpstr>Civic Mirror Overview</vt:lpstr>
      <vt:lpstr>Civic Mirror Overview</vt:lpstr>
      <vt:lpstr>Civic Mirror Overview</vt:lpstr>
      <vt:lpstr>Civic Mirror Overview</vt:lpstr>
      <vt:lpstr>Civic Mirror Overview</vt:lpstr>
      <vt:lpstr>Civic Mirror Overview</vt:lpstr>
      <vt:lpstr>Season 1 in the U.S. Module</vt:lpstr>
      <vt:lpstr>Season 1 in the U.S. Module</vt:lpstr>
      <vt:lpstr>Civic Mirror Overview</vt:lpstr>
      <vt:lpstr>Civic Mirror Overview</vt:lpstr>
      <vt:lpstr>Season 2 in All Modules</vt:lpstr>
      <vt:lpstr>Season 3 in All Modules</vt:lpstr>
      <vt:lpstr>Season 3 in All Modules</vt:lpstr>
      <vt:lpstr>Season 4 in All Modules</vt:lpstr>
      <vt:lpstr>Season 4 in All Modules</vt:lpstr>
      <vt:lpstr>CIVICMIRROR.COM</vt:lpstr>
      <vt:lpstr>STUDENT REFLECTION</vt:lpstr>
      <vt:lpstr>More Info?</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Regan</dc:creator>
  <cp:lastModifiedBy>Istvan Sitar</cp:lastModifiedBy>
  <cp:revision>173</cp:revision>
  <dcterms:created xsi:type="dcterms:W3CDTF">2007-09-30T16:49:52Z</dcterms:created>
  <dcterms:modified xsi:type="dcterms:W3CDTF">2011-05-12T06:23:16Z</dcterms:modified>
</cp:coreProperties>
</file>